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8C2985-BB30-1A34-DFEC-32D901C206C9}" v="1697" dt="2025-01-05T23:12:47.2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51" autoAdjust="0"/>
  </p:normalViewPr>
  <p:slideViewPr>
    <p:cSldViewPr>
      <p:cViewPr varScale="1">
        <p:scale>
          <a:sx n="48" d="100"/>
          <a:sy n="48" d="100"/>
        </p:scale>
        <p:origin x="109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62754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w="7125334" h="6448425">
                <a:moveTo>
                  <a:pt x="7125284" y="1241806"/>
                </a:moveTo>
                <a:lnTo>
                  <a:pt x="5883935" y="0"/>
                </a:lnTo>
                <a:lnTo>
                  <a:pt x="2659786" y="3225469"/>
                </a:lnTo>
                <a:lnTo>
                  <a:pt x="5883935" y="6448425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02508" y="3247504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w="3096259" h="3399154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5003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67" y="0"/>
                </a:moveTo>
                <a:lnTo>
                  <a:pt x="0" y="884580"/>
                </a:lnTo>
                <a:lnTo>
                  <a:pt x="884567" y="1771650"/>
                </a:lnTo>
                <a:lnTo>
                  <a:pt x="1771650" y="884580"/>
                </a:lnTo>
                <a:lnTo>
                  <a:pt x="88456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107544" y="1084998"/>
            <a:ext cx="3754120" cy="1771650"/>
          </a:xfrm>
          <a:custGeom>
            <a:avLst/>
            <a:gdLst/>
            <a:ahLst/>
            <a:cxnLst/>
            <a:rect l="l" t="t" r="r" b="b"/>
            <a:pathLst>
              <a:path w="3754119" h="1771650">
                <a:moveTo>
                  <a:pt x="1771650" y="884580"/>
                </a:moveTo>
                <a:lnTo>
                  <a:pt x="884555" y="0"/>
                </a:ln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close/>
              </a:path>
              <a:path w="3754119" h="1771650">
                <a:moveTo>
                  <a:pt x="3754120" y="884580"/>
                </a:moveTo>
                <a:lnTo>
                  <a:pt x="2868295" y="0"/>
                </a:lnTo>
                <a:lnTo>
                  <a:pt x="1982470" y="884580"/>
                </a:lnTo>
                <a:lnTo>
                  <a:pt x="2868295" y="1771650"/>
                </a:lnTo>
                <a:lnTo>
                  <a:pt x="3754120" y="88458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124997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907024" y="0"/>
            <a:ext cx="2941955" cy="1929764"/>
          </a:xfrm>
          <a:custGeom>
            <a:avLst/>
            <a:gdLst/>
            <a:ahLst/>
            <a:cxnLst/>
            <a:rect l="l" t="t" r="r" b="b"/>
            <a:pathLst>
              <a:path w="2941955" h="1929764">
                <a:moveTo>
                  <a:pt x="2749658" y="0"/>
                </a:moveTo>
                <a:lnTo>
                  <a:pt x="729141" y="0"/>
                </a:lnTo>
                <a:lnTo>
                  <a:pt x="0" y="729119"/>
                </a:lnTo>
                <a:lnTo>
                  <a:pt x="1203058" y="1929688"/>
                </a:lnTo>
                <a:lnTo>
                  <a:pt x="2941434" y="191376"/>
                </a:lnTo>
                <a:lnTo>
                  <a:pt x="274965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371782" y="0"/>
            <a:ext cx="1454785" cy="824230"/>
          </a:xfrm>
          <a:custGeom>
            <a:avLst/>
            <a:gdLst/>
            <a:ahLst/>
            <a:cxnLst/>
            <a:rect l="l" t="t" r="r" b="b"/>
            <a:pathLst>
              <a:path w="1454784" h="824230">
                <a:moveTo>
                  <a:pt x="1454454" y="0"/>
                </a:moveTo>
                <a:lnTo>
                  <a:pt x="191375" y="0"/>
                </a:lnTo>
                <a:lnTo>
                  <a:pt x="0" y="191376"/>
                </a:lnTo>
                <a:lnTo>
                  <a:pt x="630288" y="824166"/>
                </a:lnTo>
                <a:lnTo>
                  <a:pt x="145445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34279" y="0"/>
            <a:ext cx="1412240" cy="1219200"/>
          </a:xfrm>
          <a:custGeom>
            <a:avLst/>
            <a:gdLst/>
            <a:ahLst/>
            <a:cxnLst/>
            <a:rect l="l" t="t" r="r" b="b"/>
            <a:pathLst>
              <a:path w="1412240" h="1219200">
                <a:moveTo>
                  <a:pt x="1412225" y="0"/>
                </a:moveTo>
                <a:lnTo>
                  <a:pt x="1025754" y="0"/>
                </a:lnTo>
                <a:lnTo>
                  <a:pt x="0" y="1026668"/>
                </a:lnTo>
                <a:lnTo>
                  <a:pt x="192227" y="1218907"/>
                </a:lnTo>
                <a:lnTo>
                  <a:pt x="14122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881782" y="605561"/>
            <a:ext cx="3476625" cy="3476625"/>
          </a:xfrm>
          <a:custGeom>
            <a:avLst/>
            <a:gdLst/>
            <a:ahLst/>
            <a:cxnLst/>
            <a:rect l="l" t="t" r="r" b="b"/>
            <a:pathLst>
              <a:path w="3476625" h="3476625">
                <a:moveTo>
                  <a:pt x="1739557" y="0"/>
                </a:moveTo>
                <a:lnTo>
                  <a:pt x="0" y="1738312"/>
                </a:lnTo>
                <a:lnTo>
                  <a:pt x="1739557" y="3476625"/>
                </a:lnTo>
                <a:lnTo>
                  <a:pt x="3476612" y="1738312"/>
                </a:lnTo>
                <a:lnTo>
                  <a:pt x="173955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010552"/>
            <a:ext cx="4470400" cy="6448425"/>
          </a:xfrm>
          <a:custGeom>
            <a:avLst/>
            <a:gdLst/>
            <a:ahLst/>
            <a:cxnLst/>
            <a:rect l="l" t="t" r="r" b="b"/>
            <a:pathLst>
              <a:path w="4470400" h="6448425">
                <a:moveTo>
                  <a:pt x="1247238" y="0"/>
                </a:moveTo>
                <a:lnTo>
                  <a:pt x="0" y="1247239"/>
                </a:lnTo>
                <a:lnTo>
                  <a:pt x="0" y="5202156"/>
                </a:lnTo>
                <a:lnTo>
                  <a:pt x="1247238" y="6448424"/>
                </a:lnTo>
                <a:lnTo>
                  <a:pt x="4470196" y="3225469"/>
                </a:lnTo>
                <a:lnTo>
                  <a:pt x="124723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672" y="3549370"/>
                </a:lnTo>
                <a:lnTo>
                  <a:pt x="5003672" y="658784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66175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8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77323" y="978090"/>
            <a:ext cx="6992619" cy="1054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6877" y="2775991"/>
            <a:ext cx="8414385" cy="6640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7.png"/><Relationship Id="rId7" Type="http://schemas.openxmlformats.org/officeDocument/2006/relationships/hyperlink" Target="http://militaryatheists.org/news/2013/09/humanist-society-offers-free-weddings-gender-coupl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hyperlink" Target="https://www.michaeltyler.co.uk/340-52-stopped-working-nvidia-windows-kernel/" TargetMode="External"/><Relationship Id="rId5" Type="http://schemas.openxmlformats.org/officeDocument/2006/relationships/image" Target="../media/image8.jpeg"/><Relationship Id="rId10" Type="http://schemas.openxmlformats.org/officeDocument/2006/relationships/image" Target="../media/image11.png"/><Relationship Id="rId4" Type="http://schemas.openxmlformats.org/officeDocument/2006/relationships/hyperlink" Target="https://www.kaggle.com/datasets/zongaobian/netflix-stock-data-and-key-affiliated-companies" TargetMode="External"/><Relationship Id="rId9" Type="http://schemas.openxmlformats.org/officeDocument/2006/relationships/hyperlink" Target="https://doc.ubuntu-fr.org/p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ython-programming-language-png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herlund.blogspot.com/2017/03/what-is-best-way-to-learn-machine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60" y="5907503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6"/>
                </a:lnTo>
                <a:lnTo>
                  <a:pt x="1738248" y="3476624"/>
                </a:lnTo>
                <a:lnTo>
                  <a:pt x="2433002" y="2781898"/>
                </a:lnTo>
                <a:lnTo>
                  <a:pt x="2433002" y="694729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5" y="8057500"/>
            <a:ext cx="3476625" cy="2230120"/>
            <a:chOff x="8132495" y="8057500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4" y="8595245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1691749" y="0"/>
                  </a:moveTo>
                  <a:lnTo>
                    <a:pt x="0" y="1691752"/>
                  </a:lnTo>
                  <a:lnTo>
                    <a:pt x="2401118" y="1691752"/>
                  </a:lnTo>
                  <a:lnTo>
                    <a:pt x="2892305" y="1200565"/>
                  </a:lnTo>
                  <a:lnTo>
                    <a:pt x="169174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5" y="8057500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1738312" y="0"/>
                  </a:moveTo>
                  <a:lnTo>
                    <a:pt x="0" y="1740809"/>
                  </a:lnTo>
                  <a:lnTo>
                    <a:pt x="490630" y="2229497"/>
                  </a:lnTo>
                  <a:lnTo>
                    <a:pt x="774412" y="2229497"/>
                  </a:lnTo>
                  <a:lnTo>
                    <a:pt x="2371115" y="632792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00" y="6899997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70" y="0"/>
                </a:moveTo>
                <a:lnTo>
                  <a:pt x="0" y="2886075"/>
                </a:lnTo>
                <a:lnTo>
                  <a:pt x="501149" y="3387000"/>
                </a:lnTo>
                <a:lnTo>
                  <a:pt x="5271449" y="3387000"/>
                </a:lnTo>
                <a:lnTo>
                  <a:pt x="5772149" y="2886075"/>
                </a:lnTo>
                <a:lnTo>
                  <a:pt x="288737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15741" y="807660"/>
            <a:ext cx="12311562" cy="1706429"/>
          </a:xfrm>
          <a:prstGeom prst="rect">
            <a:avLst/>
          </a:prstGeom>
        </p:spPr>
        <p:txBody>
          <a:bodyPr vert="horz" wrap="square" lIns="0" tIns="173355" rIns="0" bIns="0" rtlCol="0" anchor="t">
            <a:spAutoFit/>
          </a:bodyPr>
          <a:lstStyle/>
          <a:p>
            <a:pPr marL="12700" marR="5080" indent="311150" algn="ctr">
              <a:lnSpc>
                <a:spcPts val="6230"/>
              </a:lnSpc>
              <a:spcBef>
                <a:spcPts val="1365"/>
              </a:spcBef>
            </a:pPr>
            <a:r>
              <a:rPr lang="en-US" sz="4800" spc="310" dirty="0"/>
              <a:t>Netflix Stock</a:t>
            </a:r>
            <a:r>
              <a:rPr sz="4800" spc="215" dirty="0"/>
              <a:t> </a:t>
            </a:r>
            <a:r>
              <a:rPr sz="4800" spc="170" dirty="0"/>
              <a:t>Price</a:t>
            </a:r>
            <a:r>
              <a:rPr sz="4800" spc="229" dirty="0"/>
              <a:t> </a:t>
            </a:r>
            <a:r>
              <a:rPr sz="4800" spc="200" dirty="0"/>
              <a:t>Prediction </a:t>
            </a:r>
            <a:r>
              <a:rPr lang="en-US" sz="4800" spc="200" dirty="0"/>
              <a:t>and Trend Analysis </a:t>
            </a:r>
            <a:r>
              <a:rPr lang="en-US" sz="4800" spc="204" dirty="0"/>
              <a:t>Using</a:t>
            </a:r>
            <a:r>
              <a:rPr lang="en-US" sz="4800" spc="165" dirty="0"/>
              <a:t> LSTM and Prophet</a:t>
            </a:r>
            <a:endParaRPr lang="en-US" sz="4800" spc="165" dirty="0">
              <a:ea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654" y="0"/>
              <a:ext cx="6478346" cy="74075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85820" y="3761468"/>
            <a:ext cx="8089265" cy="5627887"/>
          </a:xfrm>
          <a:prstGeom prst="rect">
            <a:avLst/>
          </a:prstGeom>
        </p:spPr>
        <p:txBody>
          <a:bodyPr vert="horz" wrap="square" lIns="0" tIns="40005" rIns="0" bIns="0" rtlCol="0" anchor="t">
            <a:spAutoFit/>
          </a:bodyPr>
          <a:lstStyle/>
          <a:p>
            <a:pPr marL="621665" marR="613410" algn="ctr">
              <a:lnSpc>
                <a:spcPts val="5630"/>
              </a:lnSpc>
              <a:spcBef>
                <a:spcPts val="315"/>
              </a:spcBef>
            </a:pPr>
            <a:r>
              <a:rPr sz="3600" spc="5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36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48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36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80" dirty="0">
                <a:solidFill>
                  <a:srgbClr val="FFFFFF"/>
                </a:solidFill>
                <a:latin typeface="Calibri"/>
                <a:cs typeface="Calibri"/>
              </a:rPr>
              <a:t>Module:</a:t>
            </a:r>
            <a:r>
              <a:rPr sz="36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MSc</a:t>
            </a:r>
            <a:r>
              <a:rPr sz="36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6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AI, </a:t>
            </a:r>
            <a:r>
              <a:rPr sz="3600" spc="55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r>
              <a:rPr sz="36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6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16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lang="en-US" sz="3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490"/>
              </a:spcBef>
            </a:pPr>
            <a:r>
              <a:rPr lang="en-US" sz="3600" spc="-25" dirty="0">
                <a:solidFill>
                  <a:srgbClr val="FFFFFF"/>
                </a:solidFill>
                <a:latin typeface="Calibri"/>
                <a:cs typeface="Calibri"/>
              </a:rPr>
              <a:t>By:</a:t>
            </a:r>
            <a:endParaRPr lang="en-US" sz="3600">
              <a:latin typeface="Calibri"/>
              <a:cs typeface="Calibri"/>
            </a:endParaRPr>
          </a:p>
          <a:p>
            <a:pPr marL="12700" marR="5080" indent="725170" algn="ctr">
              <a:lnSpc>
                <a:spcPts val="5630"/>
              </a:lnSpc>
              <a:spcBef>
                <a:spcPts val="259"/>
              </a:spcBef>
            </a:pPr>
            <a:r>
              <a:rPr sz="3600" spc="155" dirty="0">
                <a:solidFill>
                  <a:srgbClr val="FFFFFF"/>
                </a:solidFill>
                <a:latin typeface="Calibri"/>
                <a:cs typeface="Calibri"/>
              </a:rPr>
              <a:t>Kshitij</a:t>
            </a:r>
            <a:r>
              <a:rPr sz="36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err="1">
                <a:solidFill>
                  <a:srgbClr val="FFFFFF"/>
                </a:solidFill>
                <a:latin typeface="Calibri"/>
                <a:cs typeface="Calibri"/>
              </a:rPr>
              <a:t>Nakhwa</a:t>
            </a:r>
            <a:r>
              <a:rPr sz="36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(23267402) </a:t>
            </a:r>
            <a:endParaRPr lang="en-US" sz="3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2700" marR="5080" indent="725170" algn="ctr">
              <a:lnSpc>
                <a:spcPts val="5630"/>
              </a:lnSpc>
              <a:spcBef>
                <a:spcPts val="259"/>
              </a:spcBef>
            </a:pPr>
            <a:r>
              <a:rPr lang="en-US" sz="3600" spc="160" err="1">
                <a:solidFill>
                  <a:srgbClr val="FFFFFF"/>
                </a:solidFill>
                <a:latin typeface="Calibri"/>
                <a:cs typeface="Calibri"/>
              </a:rPr>
              <a:t>Illiyaz</a:t>
            </a:r>
            <a:r>
              <a:rPr lang="en-US" sz="3600" spc="-135">
                <a:solidFill>
                  <a:srgbClr val="FFFFFF"/>
                </a:solidFill>
                <a:latin typeface="Calibri"/>
                <a:cs typeface="Calibri"/>
              </a:rPr>
              <a:t> Ahmed </a:t>
            </a:r>
            <a:r>
              <a:rPr lang="en-US" sz="3600" spc="165" dirty="0">
                <a:solidFill>
                  <a:srgbClr val="FFFFFF"/>
                </a:solidFill>
                <a:latin typeface="Calibri"/>
                <a:cs typeface="Calibri"/>
              </a:rPr>
              <a:t>Khan</a:t>
            </a:r>
            <a:r>
              <a:rPr lang="en-US" sz="36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-105" dirty="0">
                <a:solidFill>
                  <a:srgbClr val="FFFFFF"/>
                </a:solidFill>
                <a:latin typeface="Calibri"/>
                <a:cs typeface="Calibri"/>
              </a:rPr>
              <a:t>(23287594)</a:t>
            </a:r>
            <a:r>
              <a:rPr lang="en-US" sz="36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95">
                <a:solidFill>
                  <a:srgbClr val="FFFFFF"/>
                </a:solidFill>
                <a:latin typeface="Calibri"/>
                <a:cs typeface="Calibri"/>
              </a:rPr>
              <a:t>Shravani </a:t>
            </a:r>
            <a:r>
              <a:rPr lang="en-US" sz="3600" spc="-45">
                <a:solidFill>
                  <a:srgbClr val="FFFFFF"/>
                </a:solidFill>
                <a:latin typeface="Calibri"/>
                <a:cs typeface="Calibri"/>
              </a:rPr>
              <a:t>Waghmare</a:t>
            </a:r>
            <a:r>
              <a:rPr lang="en-US" sz="36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spc="-10" dirty="0">
                <a:solidFill>
                  <a:srgbClr val="FFFFFF"/>
                </a:solidFill>
                <a:latin typeface="Calibri"/>
                <a:cs typeface="Calibri"/>
              </a:rPr>
              <a:t>(23305665)</a:t>
            </a:r>
            <a:endParaRPr lang="en-US" sz="3600">
              <a:latin typeface="Calibri"/>
              <a:cs typeface="Calibri"/>
            </a:endParaRPr>
          </a:p>
          <a:p>
            <a:pPr marL="1250315" algn="ctr">
              <a:lnSpc>
                <a:spcPts val="5630"/>
              </a:lnSpc>
            </a:pPr>
            <a:r>
              <a:rPr sz="3600" spc="75" dirty="0">
                <a:solidFill>
                  <a:srgbClr val="FFFFFF"/>
                </a:solidFill>
                <a:latin typeface="Calibri"/>
                <a:cs typeface="Calibri"/>
              </a:rPr>
              <a:t>Hitesh</a:t>
            </a:r>
            <a:r>
              <a:rPr sz="36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Calibri"/>
                <a:cs typeface="Calibri"/>
              </a:rPr>
              <a:t>Patil</a:t>
            </a:r>
            <a:r>
              <a:rPr sz="36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5" dirty="0">
                <a:solidFill>
                  <a:srgbClr val="FFFFFF"/>
                </a:solidFill>
                <a:latin typeface="Calibri"/>
                <a:cs typeface="Calibri"/>
              </a:rPr>
              <a:t>(23145331)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60"/>
                </a:lnTo>
                <a:lnTo>
                  <a:pt x="827410" y="2669070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1" y="0"/>
                  </a:moveTo>
                  <a:lnTo>
                    <a:pt x="0" y="3224209"/>
                  </a:lnTo>
                  <a:lnTo>
                    <a:pt x="698124" y="3922064"/>
                  </a:lnTo>
                  <a:lnTo>
                    <a:pt x="5750840" y="3922064"/>
                  </a:lnTo>
                  <a:lnTo>
                    <a:pt x="6448424" y="3224209"/>
                  </a:lnTo>
                  <a:lnTo>
                    <a:pt x="322546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27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7" y="0"/>
                  </a:moveTo>
                  <a:lnTo>
                    <a:pt x="0" y="826139"/>
                  </a:lnTo>
                  <a:lnTo>
                    <a:pt x="0" y="5622931"/>
                  </a:lnTo>
                  <a:lnTo>
                    <a:pt x="825817" y="6448428"/>
                  </a:lnTo>
                  <a:lnTo>
                    <a:pt x="4050029" y="3225469"/>
                  </a:lnTo>
                  <a:lnTo>
                    <a:pt x="82581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46" y="0"/>
              <a:ext cx="6372223" cy="60495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211413" y="961117"/>
            <a:ext cx="7056120" cy="1080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900" spc="290" dirty="0"/>
              <a:t>Challenges</a:t>
            </a:r>
            <a:r>
              <a:rPr sz="6900" spc="240" dirty="0"/>
              <a:t> </a:t>
            </a:r>
            <a:r>
              <a:rPr sz="6900" spc="245" dirty="0"/>
              <a:t>Faced</a:t>
            </a:r>
            <a:endParaRPr sz="69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7936877" y="2775991"/>
            <a:ext cx="8414385" cy="5718232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>
              <a:lnSpc>
                <a:spcPts val="4000"/>
              </a:lnSpc>
              <a:spcBef>
                <a:spcPts val="90"/>
              </a:spcBef>
            </a:pPr>
            <a:r>
              <a:rPr dirty="0"/>
              <a:t>Noisy</a:t>
            </a:r>
            <a:r>
              <a:rPr spc="-20" dirty="0"/>
              <a:t> </a:t>
            </a:r>
            <a:r>
              <a:rPr spc="90" dirty="0"/>
              <a:t>data</a:t>
            </a:r>
            <a:r>
              <a:rPr spc="-15" dirty="0"/>
              <a:t> </a:t>
            </a:r>
            <a:r>
              <a:rPr spc="204" dirty="0"/>
              <a:t>from</a:t>
            </a:r>
            <a:r>
              <a:rPr spc="-15" dirty="0"/>
              <a:t> </a:t>
            </a:r>
            <a:r>
              <a:rPr spc="50" dirty="0"/>
              <a:t>stock</a:t>
            </a:r>
            <a:r>
              <a:rPr spc="-15" dirty="0"/>
              <a:t> </a:t>
            </a:r>
            <a:r>
              <a:rPr spc="130" dirty="0"/>
              <a:t>market</a:t>
            </a:r>
            <a:r>
              <a:rPr spc="-20" dirty="0"/>
              <a:t> </a:t>
            </a:r>
            <a:r>
              <a:rPr spc="80" dirty="0"/>
              <a:t>fluctuations.</a:t>
            </a:r>
            <a:endParaRPr lang="en-US" spc="-10" dirty="0"/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pc="80" dirty="0"/>
          </a:p>
          <a:p>
            <a:pPr marL="12700" marR="285750">
              <a:lnSpc>
                <a:spcPct val="99800"/>
              </a:lnSpc>
            </a:pPr>
            <a:r>
              <a:rPr spc="110" dirty="0"/>
              <a:t>Model</a:t>
            </a:r>
            <a:r>
              <a:rPr spc="-55" dirty="0"/>
              <a:t> </a:t>
            </a:r>
            <a:r>
              <a:rPr spc="85" dirty="0"/>
              <a:t>Limitations:</a:t>
            </a:r>
            <a:r>
              <a:rPr spc="-50" dirty="0"/>
              <a:t> </a:t>
            </a:r>
            <a:endParaRPr lang="en-US" spc="-10" dirty="0"/>
          </a:p>
          <a:p>
            <a:pPr marL="469900" marR="285750" indent="-457200">
              <a:lnSpc>
                <a:spcPct val="99800"/>
              </a:lnSpc>
              <a:buFont typeface="Arial"/>
              <a:buChar char="•"/>
            </a:pPr>
            <a:r>
              <a:rPr lang="en-US" spc="-50" dirty="0"/>
              <a:t>Interpretability of Prophet</a:t>
            </a:r>
            <a:endParaRPr spc="-10" dirty="0"/>
          </a:p>
          <a:p>
            <a:pPr marL="469900" marR="285750" indent="-457200">
              <a:lnSpc>
                <a:spcPct val="99800"/>
              </a:lnSpc>
              <a:buFont typeface="Arial"/>
              <a:buChar char="•"/>
            </a:pPr>
            <a:r>
              <a:rPr lang="en-US" spc="-50" dirty="0"/>
              <a:t>Limitations in computational costs and overfitting for Random Forest Regressor</a:t>
            </a:r>
            <a:endParaRPr lang="en-US" dirty="0"/>
          </a:p>
          <a:p>
            <a:pPr marL="469900" marR="285750" indent="-457200">
              <a:lnSpc>
                <a:spcPct val="99800"/>
              </a:lnSpc>
              <a:buFont typeface="Arial"/>
              <a:buChar char="•"/>
            </a:pPr>
            <a:r>
              <a:rPr lang="en-US" spc="-50" dirty="0"/>
              <a:t>Complexity increase in LSTM model.</a:t>
            </a:r>
            <a:endParaRPr lang="en-US" dirty="0"/>
          </a:p>
          <a:p>
            <a:pPr>
              <a:spcBef>
                <a:spcPts val="160"/>
              </a:spcBef>
            </a:pPr>
            <a:endParaRPr lang="en-US" spc="-10" dirty="0"/>
          </a:p>
          <a:p>
            <a:pPr marL="12700" marR="111760">
              <a:lnSpc>
                <a:spcPct val="99800"/>
              </a:lnSpc>
            </a:pPr>
            <a:r>
              <a:rPr spc="60" dirty="0"/>
              <a:t>Unable</a:t>
            </a:r>
            <a:r>
              <a:rPr spc="-55" dirty="0"/>
              <a:t> </a:t>
            </a:r>
            <a:r>
              <a:rPr spc="190" dirty="0"/>
              <a:t>to</a:t>
            </a:r>
            <a:r>
              <a:rPr spc="-50" dirty="0"/>
              <a:t> </a:t>
            </a:r>
            <a:r>
              <a:rPr spc="70" dirty="0"/>
              <a:t>account</a:t>
            </a:r>
            <a:r>
              <a:rPr spc="-50" dirty="0"/>
              <a:t> </a:t>
            </a:r>
            <a:r>
              <a:rPr spc="185" dirty="0"/>
              <a:t>for</a:t>
            </a:r>
            <a:r>
              <a:rPr spc="-55" dirty="0"/>
              <a:t> </a:t>
            </a:r>
            <a:r>
              <a:rPr spc="95" dirty="0"/>
              <a:t>external</a:t>
            </a:r>
            <a:r>
              <a:rPr spc="-50" dirty="0"/>
              <a:t> </a:t>
            </a:r>
            <a:r>
              <a:rPr spc="85" dirty="0"/>
              <a:t>factors</a:t>
            </a:r>
            <a:r>
              <a:rPr spc="-50" dirty="0"/>
              <a:t> </a:t>
            </a:r>
            <a:r>
              <a:rPr spc="35" dirty="0"/>
              <a:t>like </a:t>
            </a:r>
            <a:r>
              <a:rPr dirty="0"/>
              <a:t>news,</a:t>
            </a:r>
            <a:r>
              <a:rPr spc="50" dirty="0"/>
              <a:t> </a:t>
            </a:r>
            <a:r>
              <a:rPr spc="70" dirty="0"/>
              <a:t>economic</a:t>
            </a:r>
            <a:r>
              <a:rPr spc="55" dirty="0"/>
              <a:t> </a:t>
            </a:r>
            <a:r>
              <a:rPr dirty="0"/>
              <a:t>policies,</a:t>
            </a:r>
            <a:r>
              <a:rPr spc="55" dirty="0"/>
              <a:t> </a:t>
            </a:r>
            <a:r>
              <a:rPr spc="185" dirty="0"/>
              <a:t>or</a:t>
            </a:r>
            <a:r>
              <a:rPr spc="55" dirty="0"/>
              <a:t> </a:t>
            </a:r>
            <a:r>
              <a:rPr spc="120" dirty="0"/>
              <a:t>market </a:t>
            </a:r>
            <a:r>
              <a:rPr spc="90" dirty="0"/>
              <a:t>sentiment.</a:t>
            </a:r>
          </a:p>
        </p:txBody>
      </p:sp>
      <p:sp>
        <p:nvSpPr>
          <p:cNvPr id="9" name="object 9"/>
          <p:cNvSpPr/>
          <p:nvPr/>
        </p:nvSpPr>
        <p:spPr>
          <a:xfrm>
            <a:off x="10037940" y="2332066"/>
            <a:ext cx="3961129" cy="108585"/>
          </a:xfrm>
          <a:custGeom>
            <a:avLst/>
            <a:gdLst/>
            <a:ahLst/>
            <a:cxnLst/>
            <a:rect l="l" t="t" r="r" b="b"/>
            <a:pathLst>
              <a:path w="3961130" h="108585">
                <a:moveTo>
                  <a:pt x="3960609" y="0"/>
                </a:moveTo>
                <a:lnTo>
                  <a:pt x="0" y="0"/>
                </a:lnTo>
                <a:lnTo>
                  <a:pt x="0" y="108505"/>
                </a:lnTo>
                <a:lnTo>
                  <a:pt x="3960609" y="108505"/>
                </a:lnTo>
                <a:lnTo>
                  <a:pt x="396060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9532620" cy="10288270"/>
            <a:chOff x="0" y="0"/>
            <a:chExt cx="9532620" cy="10288270"/>
          </a:xfrm>
        </p:grpSpPr>
        <p:sp>
          <p:nvSpPr>
            <p:cNvPr id="7" name="object 7"/>
            <p:cNvSpPr/>
            <p:nvPr/>
          </p:nvSpPr>
          <p:spPr>
            <a:xfrm>
              <a:off x="2018804" y="1694446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52920" y="1381125"/>
              <a:ext cx="3079750" cy="84455"/>
            </a:xfrm>
            <a:custGeom>
              <a:avLst/>
              <a:gdLst/>
              <a:ahLst/>
              <a:cxnLst/>
              <a:rect l="l" t="t" r="r" b="b"/>
              <a:pathLst>
                <a:path w="3079750" h="84455">
                  <a:moveTo>
                    <a:pt x="3079318" y="0"/>
                  </a:moveTo>
                  <a:lnTo>
                    <a:pt x="0" y="0"/>
                  </a:lnTo>
                  <a:lnTo>
                    <a:pt x="0" y="84365"/>
                  </a:lnTo>
                  <a:lnTo>
                    <a:pt x="3079318" y="84365"/>
                  </a:lnTo>
                  <a:lnTo>
                    <a:pt x="307931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310541" y="580434"/>
            <a:ext cx="322770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254" dirty="0"/>
              <a:t>Conclusion</a:t>
            </a:r>
            <a:endParaRPr sz="4750"/>
          </a:p>
        </p:txBody>
      </p:sp>
      <p:sp>
        <p:nvSpPr>
          <p:cNvPr id="13" name="object 13"/>
          <p:cNvSpPr txBox="1"/>
          <p:nvPr/>
        </p:nvSpPr>
        <p:spPr>
          <a:xfrm>
            <a:off x="8674100" y="1879676"/>
            <a:ext cx="9319895" cy="8356646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Summary of Findings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  <a:p>
            <a:pPr marL="12700" marR="13970">
              <a:lnSpc>
                <a:spcPts val="3450"/>
              </a:lnSpc>
              <a:spcBef>
                <a:spcPts val="185"/>
              </a:spcBef>
            </a:pPr>
            <a:r>
              <a:rPr lang="en-US" sz="3350" spc="-50" dirty="0">
                <a:solidFill>
                  <a:schemeClr val="bg1"/>
                </a:solidFill>
                <a:latin typeface="Arial MT"/>
                <a:ea typeface="+mn-ea"/>
              </a:rPr>
              <a:t>This Machine Learning Models</a:t>
            </a: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 provides a good baseline for stock price prediction.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  <a:p>
            <a:pPr marL="12700" marR="159385">
              <a:lnSpc>
                <a:spcPts val="3450"/>
              </a:lnSpc>
              <a:spcBef>
                <a:spcPts val="3600"/>
              </a:spcBef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The model successfully predicted trends but lacked precision in volatile scenarios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  <a:p>
            <a:pPr marL="12700">
              <a:lnSpc>
                <a:spcPts val="3465"/>
              </a:lnSpc>
              <a:spcBef>
                <a:spcPts val="3460"/>
              </a:spcBef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Limitations: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  <a:p>
            <a:pPr marL="12700">
              <a:lnSpc>
                <a:spcPts val="3465"/>
              </a:lnSpc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Restricted </a:t>
            </a:r>
            <a:r>
              <a:rPr lang="en-US" sz="3350" spc="-50" dirty="0">
                <a:solidFill>
                  <a:schemeClr val="bg1"/>
                </a:solidFill>
                <a:latin typeface="Arial MT"/>
                <a:ea typeface="+mn-ea"/>
              </a:rPr>
              <a:t>to stock Analysis</a:t>
            </a: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Impacted by noise and external market factors.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  <a:p>
            <a:pPr marL="12700">
              <a:lnSpc>
                <a:spcPct val="100000"/>
              </a:lnSpc>
              <a:spcBef>
                <a:spcPts val="3495"/>
              </a:spcBef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Future Work: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  <a:p>
            <a:pPr marL="12700" marR="1203960">
              <a:lnSpc>
                <a:spcPts val="3450"/>
              </a:lnSpc>
              <a:spcBef>
                <a:spcPts val="185"/>
              </a:spcBef>
            </a:pPr>
            <a:r>
              <a:rPr lang="en-US" sz="3350" spc="-50" dirty="0">
                <a:solidFill>
                  <a:schemeClr val="bg1"/>
                </a:solidFill>
                <a:latin typeface="Arial MT"/>
                <a:ea typeface="+mn-ea"/>
              </a:rPr>
              <a:t>Usage of advanced features like Market Sentiment Analysis for prediction.</a:t>
            </a:r>
            <a:endParaRPr sz="3350" spc="-50" dirty="0">
              <a:solidFill>
                <a:schemeClr val="bg1"/>
              </a:solidFill>
              <a:latin typeface="Arial MT"/>
              <a:ea typeface="+mn-ea"/>
            </a:endParaRPr>
          </a:p>
          <a:p>
            <a:pPr marL="12700" marR="5080">
              <a:lnSpc>
                <a:spcPts val="3450"/>
              </a:lnSpc>
              <a:spcBef>
                <a:spcPts val="3594"/>
              </a:spcBef>
            </a:pPr>
            <a:r>
              <a:rPr sz="3350" spc="-50" dirty="0">
                <a:solidFill>
                  <a:schemeClr val="bg1"/>
                </a:solidFill>
                <a:latin typeface="Arial MT"/>
                <a:ea typeface="+mn-ea"/>
              </a:rPr>
              <a:t>Incorporate additional features like macroeconomic indicators and market sentiment analysis.</a:t>
            </a:r>
            <a:endParaRPr sz="3350" spc="-50">
              <a:solidFill>
                <a:schemeClr val="bg1"/>
              </a:solidFill>
              <a:latin typeface="Arial MT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42496" y="1715072"/>
            <a:ext cx="594677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620520" marR="5080" indent="-1608455">
              <a:lnSpc>
                <a:spcPts val="4430"/>
              </a:lnSpc>
              <a:spcBef>
                <a:spcPts val="980"/>
              </a:spcBef>
            </a:pPr>
            <a:r>
              <a:rPr sz="4400" spc="140" dirty="0"/>
              <a:t>Future</a:t>
            </a:r>
            <a:r>
              <a:rPr sz="4400" spc="50" dirty="0"/>
              <a:t> </a:t>
            </a:r>
            <a:r>
              <a:rPr sz="4400" spc="135" dirty="0"/>
              <a:t>Trends</a:t>
            </a:r>
            <a:r>
              <a:rPr sz="4400" spc="170" dirty="0"/>
              <a:t> </a:t>
            </a:r>
            <a:r>
              <a:rPr sz="4400" spc="180" dirty="0"/>
              <a:t>in</a:t>
            </a:r>
            <a:r>
              <a:rPr sz="4400" spc="170" dirty="0"/>
              <a:t> </a:t>
            </a:r>
            <a:r>
              <a:rPr sz="4400" spc="195" dirty="0"/>
              <a:t>Stock </a:t>
            </a:r>
            <a:r>
              <a:rPr sz="4400" spc="155" dirty="0"/>
              <a:t>Prediction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1885638" y="3692595"/>
            <a:ext cx="5760085" cy="6107441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FFFFFF"/>
                </a:solidFill>
                <a:latin typeface="Arial MT"/>
                <a:cs typeface="Arial MT"/>
              </a:rPr>
              <a:t>future</a:t>
            </a:r>
            <a:r>
              <a:rPr sz="33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1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sz="33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65" dirty="0">
                <a:solidFill>
                  <a:srgbClr val="FFFFFF"/>
                </a:solidFill>
                <a:latin typeface="Arial MT"/>
                <a:cs typeface="Arial MT"/>
              </a:rPr>
              <a:t>price </a:t>
            </a:r>
            <a:r>
              <a:rPr sz="3300" spc="114" dirty="0">
                <a:solidFill>
                  <a:srgbClr val="FFFFFF"/>
                </a:solidFill>
                <a:latin typeface="Arial MT"/>
                <a:cs typeface="Arial MT"/>
              </a:rPr>
              <a:t>prediction</a:t>
            </a:r>
            <a:r>
              <a:rPr sz="3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Arial MT"/>
                <a:cs typeface="Arial MT"/>
              </a:rPr>
              <a:t>involve </a:t>
            </a:r>
            <a:r>
              <a:rPr sz="3300" spc="100" dirty="0">
                <a:solidFill>
                  <a:srgbClr val="FFFFFF"/>
                </a:solidFill>
                <a:latin typeface="Arial MT"/>
                <a:cs typeface="Arial MT"/>
              </a:rPr>
              <a:t>integrating</a:t>
            </a:r>
            <a:r>
              <a:rPr sz="3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260" dirty="0">
                <a:solidFill>
                  <a:srgbClr val="FFFFFF"/>
                </a:solidFill>
                <a:latin typeface="Arial Black"/>
                <a:cs typeface="Arial Black"/>
              </a:rPr>
              <a:t>machine</a:t>
            </a:r>
            <a:r>
              <a:rPr sz="3300" spc="-2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300" spc="-180" dirty="0">
                <a:solidFill>
                  <a:srgbClr val="FFFFFF"/>
                </a:solidFill>
                <a:latin typeface="Arial Black"/>
                <a:cs typeface="Arial Black"/>
              </a:rPr>
              <a:t>learning </a:t>
            </a:r>
            <a:r>
              <a:rPr sz="3300" spc="10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340" dirty="0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r>
              <a:rPr sz="3300" spc="-2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300" spc="16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3300" spc="90">
                <a:solidFill>
                  <a:srgbClr val="FFFFFF"/>
                </a:solidFill>
                <a:latin typeface="Arial MT"/>
                <a:cs typeface="Arial MT"/>
              </a:rPr>
              <a:t>various Machine Learning Models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3300">
              <a:latin typeface="Arial MT"/>
              <a:cs typeface="Arial MT"/>
            </a:endParaRPr>
          </a:p>
          <a:p>
            <a:pPr marL="74295" marR="66675" algn="ctr">
              <a:lnSpc>
                <a:spcPct val="99700"/>
              </a:lnSpc>
              <a:spcBef>
                <a:spcPts val="30"/>
              </a:spcBef>
            </a:pP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3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65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r>
              <a:rPr sz="33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3300" spc="60" dirty="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10" dirty="0">
                <a:solidFill>
                  <a:srgbClr val="FFFFFF"/>
                </a:solidFill>
                <a:latin typeface="Arial MT"/>
                <a:cs typeface="Arial MT"/>
              </a:rPr>
              <a:t>accuracy </a:t>
            </a:r>
            <a:r>
              <a:rPr sz="3300" spc="10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Arial MT"/>
                <a:cs typeface="Arial MT"/>
              </a:rPr>
              <a:t>uncover</a:t>
            </a:r>
            <a:r>
              <a:rPr sz="33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Arial MT"/>
                <a:cs typeface="Arial MT"/>
              </a:rPr>
              <a:t>complex </a:t>
            </a:r>
            <a:r>
              <a:rPr sz="3300" spc="90" dirty="0">
                <a:solidFill>
                  <a:srgbClr val="FFFFFF"/>
                </a:solidFill>
                <a:latin typeface="Arial MT"/>
                <a:cs typeface="Arial MT"/>
              </a:rPr>
              <a:t>relationships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13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Arial MT"/>
                <a:cs typeface="Arial MT"/>
              </a:rPr>
              <a:t>data,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50" dirty="0">
                <a:solidFill>
                  <a:srgbClr val="FFFFFF"/>
                </a:solidFill>
                <a:latin typeface="Arial MT"/>
                <a:cs typeface="Arial MT"/>
              </a:rPr>
              <a:t>leading </a:t>
            </a:r>
            <a:r>
              <a:rPr sz="33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FFFFFF"/>
                </a:solidFill>
                <a:latin typeface="Arial MT"/>
                <a:cs typeface="Arial MT"/>
              </a:rPr>
              <a:t>better</a:t>
            </a:r>
            <a:r>
              <a:rPr sz="33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Arial MT"/>
                <a:cs typeface="Arial MT"/>
              </a:rPr>
              <a:t>investment </a:t>
            </a:r>
            <a:r>
              <a:rPr sz="3300" spc="55" dirty="0">
                <a:solidFill>
                  <a:srgbClr val="FFFFFF"/>
                </a:solidFill>
                <a:latin typeface="Arial MT"/>
                <a:cs typeface="Arial MT"/>
              </a:rPr>
              <a:t>strategies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120" dirty="0">
                <a:solidFill>
                  <a:srgbClr val="FFFFFF"/>
                </a:solidFill>
                <a:latin typeface="Arial MT"/>
                <a:cs typeface="Arial MT"/>
              </a:rPr>
              <a:t>market </a:t>
            </a:r>
            <a:r>
              <a:rPr sz="3300" spc="40" dirty="0">
                <a:solidFill>
                  <a:srgbClr val="FFFFFF"/>
                </a:solidFill>
                <a:latin typeface="Arial MT"/>
                <a:cs typeface="Arial MT"/>
              </a:rPr>
              <a:t>insights.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78434" y="313992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8876" y="1030034"/>
            <a:ext cx="12871450" cy="15783166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Mentor: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Prof.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Shreyas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Arun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Arial MT"/>
                <a:cs typeface="Arial MT"/>
              </a:rPr>
              <a:t>Setlur.</a:t>
            </a:r>
            <a:endParaRPr sz="2400">
              <a:latin typeface="Arial MT"/>
              <a:cs typeface="Arial MT"/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</a:pP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References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  <a:tabLst>
                <a:tab pos="465455" algn="l"/>
              </a:tabLst>
            </a:pPr>
            <a:r>
              <a:rPr lang="en-US" sz="2400" spc="130" dirty="0">
                <a:solidFill>
                  <a:srgbClr val="FFFFFF"/>
                </a:solidFill>
              </a:rPr>
              <a:t>1.   S. Vohra and P. </a:t>
            </a:r>
            <a:r>
              <a:rPr lang="en-US" sz="2400" spc="130" dirty="0" err="1">
                <a:solidFill>
                  <a:srgbClr val="FFFFFF"/>
                </a:solidFill>
              </a:rPr>
              <a:t>Savaridassan</a:t>
            </a:r>
            <a:r>
              <a:rPr lang="en-US" sz="2400" spc="130" dirty="0">
                <a:solidFill>
                  <a:srgbClr val="FFFFFF"/>
                </a:solidFill>
              </a:rPr>
              <a:t>., "Stock Price Trend Analysis and Prediction of Closing Price Using LSTM," 2023 International Conference on Computer Communication and Informatics (ICCCI), Coimbatore, India, 2023, pp. 1-5, </a:t>
            </a:r>
            <a:r>
              <a:rPr lang="en-US" sz="2400" spc="130" dirty="0" err="1">
                <a:solidFill>
                  <a:srgbClr val="FFFFFF"/>
                </a:solidFill>
              </a:rPr>
              <a:t>doi</a:t>
            </a:r>
            <a:r>
              <a:rPr lang="en-US" sz="2400" spc="130" dirty="0">
                <a:solidFill>
                  <a:srgbClr val="FFFFFF"/>
                </a:solidFill>
              </a:rPr>
              <a:t>: 10.1109/ICCCI56745.2023.10128260.</a:t>
            </a:r>
            <a:endParaRPr sz="2400" spc="130">
              <a:solidFill>
                <a:srgbClr val="FFFFFF"/>
              </a:solidFill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  <a:tabLst>
                <a:tab pos="465455" algn="l"/>
              </a:tabLst>
            </a:pPr>
            <a:r>
              <a:rPr lang="en-US" sz="2400" spc="130" dirty="0">
                <a:solidFill>
                  <a:srgbClr val="FFFFFF"/>
                </a:solidFill>
              </a:rPr>
              <a:t>2.  S. Sarode, H. G. Tolani, P. Kak and C. S. </a:t>
            </a:r>
            <a:r>
              <a:rPr lang="en-US" sz="2400" spc="130" dirty="0" err="1">
                <a:solidFill>
                  <a:srgbClr val="FFFFFF"/>
                </a:solidFill>
              </a:rPr>
              <a:t>Lifna</a:t>
            </a:r>
            <a:r>
              <a:rPr lang="en-US" sz="2400" spc="130" dirty="0">
                <a:solidFill>
                  <a:srgbClr val="FFFFFF"/>
                </a:solidFill>
              </a:rPr>
              <a:t>, "Stock Price Prediction Using Machine Learning Techniques," 2019 International Conference on Intelligent Sustainable Systems (ICISS), </a:t>
            </a:r>
            <a:r>
              <a:rPr lang="en-US" sz="2400" spc="130" dirty="0" err="1">
                <a:solidFill>
                  <a:srgbClr val="FFFFFF"/>
                </a:solidFill>
              </a:rPr>
              <a:t>Palladam</a:t>
            </a:r>
            <a:r>
              <a:rPr lang="en-US" sz="2400" spc="130" dirty="0">
                <a:solidFill>
                  <a:srgbClr val="FFFFFF"/>
                </a:solidFill>
              </a:rPr>
              <a:t>, India, 2019, pp. 177-181, </a:t>
            </a:r>
            <a:r>
              <a:rPr lang="en-US" sz="2400" spc="130" dirty="0" err="1">
                <a:solidFill>
                  <a:srgbClr val="FFFFFF"/>
                </a:solidFill>
              </a:rPr>
              <a:t>doi</a:t>
            </a:r>
            <a:r>
              <a:rPr lang="en-US" sz="2400" spc="130" dirty="0">
                <a:solidFill>
                  <a:srgbClr val="FFFFFF"/>
                </a:solidFill>
              </a:rPr>
              <a:t>: 10.1109/ISS1.2019.8907958.</a:t>
            </a:r>
            <a:endParaRPr lang="en-US" sz="2400" spc="130">
              <a:solidFill>
                <a:srgbClr val="FFFFFF"/>
              </a:solidFill>
              <a:latin typeface="Arial MT"/>
            </a:endParaRPr>
          </a:p>
          <a:p>
            <a:pPr marL="527050" marR="5252720" indent="-514350">
              <a:lnSpc>
                <a:spcPts val="7880"/>
              </a:lnSpc>
              <a:spcBef>
                <a:spcPts val="850"/>
              </a:spcBef>
              <a:buFont typeface="Arial"/>
              <a:buChar char="•"/>
              <a:tabLst>
                <a:tab pos="465455" algn="l"/>
              </a:tabLst>
            </a:pPr>
            <a:endParaRPr lang="en-US" sz="2400" spc="-10" dirty="0">
              <a:solidFill>
                <a:srgbClr val="FFFFFF"/>
              </a:solidFill>
            </a:endParaRPr>
          </a:p>
          <a:p>
            <a:pPr marL="12700" marR="1571625">
              <a:spcBef>
                <a:spcPts val="3040"/>
              </a:spcBef>
              <a:tabLst>
                <a:tab pos="465455" algn="l"/>
              </a:tabLst>
            </a:pPr>
            <a:endParaRPr lang="en-US" sz="2400" spc="-2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8876" y="1030034"/>
            <a:ext cx="12871450" cy="16680847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References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lang="en-US" sz="2400" dirty="0">
              <a:latin typeface="Arial MT"/>
              <a:cs typeface="Arial MT"/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  <a:tabLst>
                <a:tab pos="465455" algn="l"/>
              </a:tabLst>
            </a:pPr>
            <a:r>
              <a:rPr lang="en-US" sz="2400" spc="130" dirty="0">
                <a:solidFill>
                  <a:srgbClr val="FFFFFF"/>
                </a:solidFill>
              </a:rPr>
              <a:t>3.   S. Kumar, N. Pal and A. M. Tripathi, "Improving Long Short-Term Memory (LSTM)-Based    Stock Market Price Predictions in the Machine Learning Era," 2024 IEEE International Conference on Computing, Power and Communication Technologies (IC2PCT), Greater Noida, India, 2024, pp. 923-928, </a:t>
            </a:r>
            <a:r>
              <a:rPr lang="en-US" sz="2400" spc="130" dirty="0" err="1">
                <a:solidFill>
                  <a:srgbClr val="FFFFFF"/>
                </a:solidFill>
              </a:rPr>
              <a:t>doi</a:t>
            </a:r>
            <a:r>
              <a:rPr lang="en-US" sz="2400" spc="130" dirty="0">
                <a:solidFill>
                  <a:srgbClr val="FFFFFF"/>
                </a:solidFill>
              </a:rPr>
              <a:t>: 10.1109/IC2PCT60090.2024.10486391.</a:t>
            </a:r>
            <a:endParaRPr sz="2400" spc="130" dirty="0">
              <a:solidFill>
                <a:srgbClr val="FFFFFF"/>
              </a:solidFill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  <a:tabLst>
                <a:tab pos="465455" algn="l"/>
              </a:tabLst>
            </a:pPr>
            <a:r>
              <a:rPr lang="en-US" sz="2400" spc="130" dirty="0">
                <a:solidFill>
                  <a:srgbClr val="FFFFFF"/>
                </a:solidFill>
              </a:rPr>
              <a:t>4.    S. Sarode, H. G. Tolani, P. Kak and C. S. </a:t>
            </a:r>
            <a:r>
              <a:rPr lang="en-US" sz="2400" spc="130" dirty="0" err="1">
                <a:solidFill>
                  <a:srgbClr val="FFFFFF"/>
                </a:solidFill>
              </a:rPr>
              <a:t>Lifna</a:t>
            </a:r>
            <a:r>
              <a:rPr lang="en-US" sz="2400" spc="130" dirty="0">
                <a:solidFill>
                  <a:srgbClr val="FFFFFF"/>
                </a:solidFill>
              </a:rPr>
              <a:t>, "Stock Price Prediction Using Machine Learning Techniques," 2019 International Conference on Intelligent Sustainable Systems (ICISS), </a:t>
            </a:r>
            <a:r>
              <a:rPr lang="en-US" sz="2400" spc="130" dirty="0" err="1">
                <a:solidFill>
                  <a:srgbClr val="FFFFFF"/>
                </a:solidFill>
              </a:rPr>
              <a:t>Palladam</a:t>
            </a:r>
            <a:r>
              <a:rPr lang="en-US" sz="2400" spc="130" dirty="0">
                <a:solidFill>
                  <a:srgbClr val="FFFFFF"/>
                </a:solidFill>
              </a:rPr>
              <a:t>, India, 2019, pp. 177-181, </a:t>
            </a:r>
            <a:r>
              <a:rPr lang="en-US" sz="2400" spc="130" dirty="0" err="1">
                <a:solidFill>
                  <a:srgbClr val="FFFFFF"/>
                </a:solidFill>
              </a:rPr>
              <a:t>doi</a:t>
            </a:r>
            <a:r>
              <a:rPr lang="en-US" sz="2400" spc="130" dirty="0">
                <a:solidFill>
                  <a:srgbClr val="FFFFFF"/>
                </a:solidFill>
              </a:rPr>
              <a:t>: 10.1109/ISS1.2019.8907958.</a:t>
            </a:r>
            <a:endParaRPr lang="en-US" sz="2400" spc="130">
              <a:solidFill>
                <a:srgbClr val="FFFFFF"/>
              </a:solidFill>
              <a:latin typeface="Arial MT"/>
            </a:endParaRPr>
          </a:p>
          <a:p>
            <a:pPr marL="527050" marR="5252720" indent="-514350">
              <a:lnSpc>
                <a:spcPts val="7880"/>
              </a:lnSpc>
              <a:spcBef>
                <a:spcPts val="850"/>
              </a:spcBef>
              <a:buAutoNum type="arabicPeriod"/>
              <a:tabLst>
                <a:tab pos="465455" algn="l"/>
              </a:tabLst>
            </a:pPr>
            <a:endParaRPr lang="en-US" sz="2400" spc="-10" dirty="0">
              <a:solidFill>
                <a:srgbClr val="FFFFFF"/>
              </a:solidFill>
            </a:endParaRPr>
          </a:p>
          <a:p>
            <a:pPr marL="12700" marR="1571625">
              <a:spcBef>
                <a:spcPts val="3040"/>
              </a:spcBef>
              <a:tabLst>
                <a:tab pos="465455" algn="l"/>
              </a:tabLst>
            </a:pPr>
            <a:endParaRPr lang="en-US" sz="2400" spc="-2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6478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7717" y="747384"/>
            <a:ext cx="12871450" cy="1870704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References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lang="en-US" sz="2400" dirty="0">
              <a:latin typeface="Arial MT"/>
              <a:cs typeface="Arial MT"/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  <a:tabLst>
                <a:tab pos="465455" algn="l"/>
              </a:tabLst>
            </a:pPr>
            <a:r>
              <a:rPr lang="en-US" sz="2400" spc="130" dirty="0">
                <a:solidFill>
                  <a:srgbClr val="FFFFFF"/>
                </a:solidFill>
              </a:rPr>
              <a:t>5.   V. Sarika, G. V. S. Kamal, S. V. Pratham, N. V. S. S. Deepak and T. Veneela, "An LSTM-Based Model for Stock Price Prediction," 2023 Annual International Conference on Emerging Research Areas: International Conference on Intelligent Systems (AICERA/ICIS), </a:t>
            </a:r>
            <a:r>
              <a:rPr lang="en-US" sz="2400" spc="130" dirty="0" err="1">
                <a:solidFill>
                  <a:srgbClr val="FFFFFF"/>
                </a:solidFill>
              </a:rPr>
              <a:t>Kanjirapally</a:t>
            </a:r>
            <a:r>
              <a:rPr lang="en-US" sz="2400" spc="130" dirty="0">
                <a:solidFill>
                  <a:srgbClr val="FFFFFF"/>
                </a:solidFill>
              </a:rPr>
              <a:t>, India, 2023, pp. 1-6, </a:t>
            </a:r>
            <a:r>
              <a:rPr lang="en-US" sz="2400" spc="130" dirty="0" err="1">
                <a:solidFill>
                  <a:srgbClr val="FFFFFF"/>
                </a:solidFill>
              </a:rPr>
              <a:t>doi</a:t>
            </a:r>
            <a:r>
              <a:rPr lang="en-US" sz="2400" spc="130" dirty="0">
                <a:solidFill>
                  <a:srgbClr val="FFFFFF"/>
                </a:solidFill>
              </a:rPr>
              <a:t>: 10.1109/AICERA/ICIS59538.2023.10420270.</a:t>
            </a:r>
            <a:endParaRPr sz="2400" spc="130" dirty="0">
              <a:solidFill>
                <a:srgbClr val="FFFFFF"/>
              </a:solidFill>
            </a:endParaRPr>
          </a:p>
          <a:p>
            <a:pPr marL="12700" marR="5252720">
              <a:lnSpc>
                <a:spcPts val="7880"/>
              </a:lnSpc>
              <a:spcBef>
                <a:spcPts val="850"/>
              </a:spcBef>
              <a:tabLst>
                <a:tab pos="465455" algn="l"/>
              </a:tabLst>
            </a:pPr>
            <a:r>
              <a:rPr lang="en-US" sz="2400" spc="130" dirty="0">
                <a:solidFill>
                  <a:srgbClr val="FFFFFF"/>
                </a:solidFill>
              </a:rPr>
              <a:t>6.    </a:t>
            </a:r>
            <a:r>
              <a:rPr lang="en-US" sz="2400" spc="130" dirty="0" err="1">
                <a:solidFill>
                  <a:srgbClr val="FFFFFF"/>
                </a:solidFill>
              </a:rPr>
              <a:t>Khoirudin</a:t>
            </a:r>
            <a:r>
              <a:rPr lang="en-US" sz="2400" spc="130" dirty="0">
                <a:solidFill>
                  <a:srgbClr val="FFFFFF"/>
                </a:solidFill>
              </a:rPr>
              <a:t>, P. T. </a:t>
            </a:r>
            <a:r>
              <a:rPr lang="en-US" sz="2400" spc="130" dirty="0" err="1">
                <a:solidFill>
                  <a:srgbClr val="FFFFFF"/>
                </a:solidFill>
              </a:rPr>
              <a:t>Pungkasanti</a:t>
            </a:r>
            <a:r>
              <a:rPr lang="en-US" sz="2400" spc="130" dirty="0">
                <a:solidFill>
                  <a:srgbClr val="FFFFFF"/>
                </a:solidFill>
              </a:rPr>
              <a:t> and N. </a:t>
            </a:r>
            <a:r>
              <a:rPr lang="en-US" sz="2400" spc="130" dirty="0" err="1">
                <a:solidFill>
                  <a:srgbClr val="FFFFFF"/>
                </a:solidFill>
              </a:rPr>
              <a:t>Wakhidah</a:t>
            </a:r>
            <a:r>
              <a:rPr lang="en-US" sz="2400" spc="130" dirty="0">
                <a:solidFill>
                  <a:srgbClr val="FFFFFF"/>
                </a:solidFill>
              </a:rPr>
              <a:t>, "ANTM.JK Stock Price Prediction Using Long Short-Term Memory (LSTM) Method During COVID-19 Pandemic," 2023 International Conference on Technology, Engineering, and Computing Applications (ICTECA), Semarang, Indonesia, 2023, pp. 1-5, </a:t>
            </a:r>
            <a:r>
              <a:rPr lang="en-US" sz="2400" spc="130" dirty="0" err="1">
                <a:solidFill>
                  <a:srgbClr val="FFFFFF"/>
                </a:solidFill>
              </a:rPr>
              <a:t>doi</a:t>
            </a:r>
            <a:r>
              <a:rPr lang="en-US" sz="2400" spc="130" dirty="0">
                <a:solidFill>
                  <a:srgbClr val="FFFFFF"/>
                </a:solidFill>
              </a:rPr>
              <a:t>: 10.1109/ICTECA60133.2023.10490699.</a:t>
            </a:r>
            <a:endParaRPr lang="en-US" sz="2400" spc="130" dirty="0">
              <a:solidFill>
                <a:srgbClr val="FFFFFF"/>
              </a:solidFill>
              <a:latin typeface="Arial MT"/>
            </a:endParaRPr>
          </a:p>
          <a:p>
            <a:pPr marL="527050" marR="5252720" indent="-514350">
              <a:lnSpc>
                <a:spcPts val="7880"/>
              </a:lnSpc>
              <a:spcBef>
                <a:spcPts val="850"/>
              </a:spcBef>
              <a:buAutoNum type="arabicPeriod"/>
              <a:tabLst>
                <a:tab pos="465455" algn="l"/>
              </a:tabLst>
            </a:pPr>
            <a:endParaRPr lang="en-US" sz="2400" spc="-10" dirty="0">
              <a:solidFill>
                <a:srgbClr val="FFFFFF"/>
              </a:solidFill>
            </a:endParaRPr>
          </a:p>
          <a:p>
            <a:pPr marL="12700" marR="1571625">
              <a:spcBef>
                <a:spcPts val="3040"/>
              </a:spcBef>
              <a:tabLst>
                <a:tab pos="465455" algn="l"/>
              </a:tabLst>
            </a:pPr>
            <a:endParaRPr lang="en-US" sz="2400" spc="-2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9378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861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365" dirty="0"/>
              <a:t>Thanks!</a:t>
            </a:r>
            <a:endParaRPr sz="13050"/>
          </a:p>
        </p:txBody>
      </p:sp>
      <p:sp>
        <p:nvSpPr>
          <p:cNvPr id="3" name="object 3"/>
          <p:cNvSpPr/>
          <p:nvPr/>
        </p:nvSpPr>
        <p:spPr>
          <a:xfrm>
            <a:off x="2372728" y="3897731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2" y="2795258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3" y="2225891"/>
                  </a:lnTo>
                  <a:lnTo>
                    <a:pt x="1914943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75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85259" y="930795"/>
            <a:ext cx="563562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735965" marR="5080" indent="-723900">
              <a:lnSpc>
                <a:spcPts val="4430"/>
              </a:lnSpc>
              <a:spcBef>
                <a:spcPts val="980"/>
              </a:spcBef>
            </a:pPr>
            <a:r>
              <a:rPr sz="4400" spc="190" dirty="0"/>
              <a:t>Introduction</a:t>
            </a:r>
            <a:r>
              <a:rPr sz="4400" spc="175" dirty="0"/>
              <a:t> </a:t>
            </a:r>
            <a:r>
              <a:rPr sz="4400" spc="180" dirty="0"/>
              <a:t>to </a:t>
            </a:r>
            <a:r>
              <a:rPr sz="4400" spc="220" dirty="0"/>
              <a:t>Stock </a:t>
            </a:r>
            <a:r>
              <a:rPr sz="4400" spc="135" dirty="0"/>
              <a:t>Price</a:t>
            </a:r>
            <a:r>
              <a:rPr sz="4400" spc="175" dirty="0"/>
              <a:t> </a:t>
            </a:r>
            <a:r>
              <a:rPr sz="4400" spc="155" dirty="0"/>
              <a:t>Prediction</a:t>
            </a:r>
            <a:endParaRPr sz="4400"/>
          </a:p>
        </p:txBody>
      </p:sp>
      <p:sp>
        <p:nvSpPr>
          <p:cNvPr id="10" name="object 10"/>
          <p:cNvSpPr txBox="1"/>
          <p:nvPr/>
        </p:nvSpPr>
        <p:spPr>
          <a:xfrm>
            <a:off x="3099752" y="2949829"/>
            <a:ext cx="9183370" cy="5247142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800" spc="65" dirty="0">
                <a:solidFill>
                  <a:srgbClr val="FFFFFF"/>
                </a:solidFill>
                <a:latin typeface="Arial MT"/>
              </a:rPr>
              <a:t>Overview of Stock Price Prediction:</a:t>
            </a:r>
            <a:endParaRPr lang="en-US" sz="2800" spc="65">
              <a:solidFill>
                <a:srgbClr val="FFFFFF"/>
              </a:solidFill>
              <a:latin typeface="Arial MT"/>
            </a:endParaRPr>
          </a:p>
          <a:p>
            <a:pPr marL="12700" marR="221615">
              <a:lnSpc>
                <a:spcPct val="100899"/>
              </a:lnSpc>
              <a:spcBef>
                <a:spcPts val="3535"/>
              </a:spcBef>
            </a:pPr>
            <a:r>
              <a:rPr lang="en-US" sz="2800" spc="65" dirty="0">
                <a:solidFill>
                  <a:srgbClr val="FFFFFF"/>
                </a:solidFill>
                <a:latin typeface="Arial MT"/>
              </a:rPr>
              <a:t>Stock price prediction aims to estimate future prices based on historical data. It is a critical area in finance, enabling better investment strategies and risk management.Example: Predicting various stock trends can guide investors on buying/selling decisions.</a:t>
            </a:r>
            <a:endParaRPr lang="en-US" sz="2800" spc="65">
              <a:solidFill>
                <a:srgbClr val="FFFFFF"/>
              </a:solidFill>
              <a:latin typeface="Arial MT"/>
            </a:endParaRPr>
          </a:p>
          <a:p>
            <a:pPr marL="12700" marR="5080">
              <a:lnSpc>
                <a:spcPct val="101299"/>
              </a:lnSpc>
              <a:spcBef>
                <a:spcPts val="3450"/>
              </a:spcBef>
            </a:pPr>
            <a:r>
              <a:rPr lang="en-US" sz="2800" spc="65" dirty="0">
                <a:solidFill>
                  <a:srgbClr val="FFFFFF"/>
                </a:solidFill>
                <a:latin typeface="Arial MT"/>
              </a:rPr>
              <a:t>Objective: To build a predictive model using various Machine Learning Models to forecast various stock prices based on historical data.</a:t>
            </a:r>
            <a:endParaRPr sz="2800" spc="65">
              <a:solidFill>
                <a:srgbClr val="FFFFFF"/>
              </a:solidFill>
              <a:latin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66055" y="240092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2"/>
            <a:ext cx="3863975" cy="9601835"/>
            <a:chOff x="0" y="686052"/>
            <a:chExt cx="3863975" cy="9601835"/>
          </a:xfrm>
        </p:grpSpPr>
        <p:sp>
          <p:nvSpPr>
            <p:cNvPr id="13" name="object 13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5"/>
              <a:ext cx="3863975" cy="4070985"/>
            </a:xfrm>
            <a:custGeom>
              <a:avLst/>
              <a:gdLst/>
              <a:ahLst/>
              <a:cxnLst/>
              <a:rect l="l" t="t" r="r" b="b"/>
              <a:pathLst>
                <a:path w="3863975" h="4070984">
                  <a:moveTo>
                    <a:pt x="639648" y="0"/>
                  </a:moveTo>
                  <a:lnTo>
                    <a:pt x="0" y="639648"/>
                  </a:lnTo>
                  <a:lnTo>
                    <a:pt x="0" y="4070806"/>
                  </a:lnTo>
                  <a:lnTo>
                    <a:pt x="3017266" y="4070806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6398" rIns="0" bIns="0" rtlCol="0">
            <a:spAutoFit/>
          </a:bodyPr>
          <a:lstStyle/>
          <a:p>
            <a:pPr marL="1102360">
              <a:lnSpc>
                <a:spcPct val="100000"/>
              </a:lnSpc>
              <a:spcBef>
                <a:spcPts val="125"/>
              </a:spcBef>
            </a:pPr>
            <a:r>
              <a:rPr sz="4400" spc="110" dirty="0"/>
              <a:t>Literature</a:t>
            </a:r>
            <a:r>
              <a:rPr sz="4400" spc="165" dirty="0"/>
              <a:t> </a:t>
            </a:r>
            <a:r>
              <a:rPr sz="4400" spc="90" dirty="0"/>
              <a:t>Review</a:t>
            </a:r>
            <a:endParaRPr sz="4400"/>
          </a:p>
        </p:txBody>
      </p:sp>
      <p:sp>
        <p:nvSpPr>
          <p:cNvPr id="12" name="object 12"/>
          <p:cNvSpPr txBox="1"/>
          <p:nvPr/>
        </p:nvSpPr>
        <p:spPr>
          <a:xfrm>
            <a:off x="8853068" y="2751670"/>
            <a:ext cx="8941435" cy="669927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715">
              <a:lnSpc>
                <a:spcPct val="99900"/>
              </a:lnSpc>
              <a:spcBef>
                <a:spcPts val="100"/>
              </a:spcBef>
            </a:pPr>
            <a:r>
              <a:rPr sz="2700" spc="70" dirty="0">
                <a:solidFill>
                  <a:srgbClr val="FFFFFF"/>
                </a:solidFill>
                <a:latin typeface="Arial MT"/>
                <a:cs typeface="Arial MT"/>
              </a:rPr>
              <a:t>Summary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sz="27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Work:Research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27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diverse </a:t>
            </a:r>
            <a:r>
              <a:rPr sz="2700" spc="114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prediction,</a:t>
            </a:r>
            <a:r>
              <a:rPr sz="2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ranging</a:t>
            </a:r>
            <a:r>
              <a:rPr sz="2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statistical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Arial MT"/>
                <a:cs typeface="Arial MT"/>
              </a:rPr>
              <a:t>ARIMA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Arial MT"/>
                <a:cs typeface="Arial MT"/>
              </a:rPr>
              <a:t>learning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Arial MT"/>
                <a:cs typeface="Arial MT"/>
              </a:rPr>
              <a:t>SVMs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 MT"/>
                <a:cs typeface="Arial MT"/>
              </a:rPr>
              <a:t>deep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Arial MT"/>
                <a:cs typeface="Arial MT"/>
              </a:rPr>
              <a:t>techniques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LSTM.Linear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baseline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Arial MT"/>
                <a:cs typeface="Arial MT"/>
              </a:rPr>
              <a:t>method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700" spc="1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Arial MT"/>
                <a:cs typeface="Arial MT"/>
              </a:rPr>
              <a:t>establish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foundational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Arial MT"/>
                <a:cs typeface="Arial MT"/>
              </a:rPr>
              <a:t>understanding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700" spc="9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700">
              <a:latin typeface="Arial MT"/>
              <a:cs typeface="Arial MT"/>
            </a:endParaRPr>
          </a:p>
          <a:p>
            <a:pPr marL="12700"/>
            <a:r>
              <a:rPr lang="en-US" sz="27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700" spc="55" dirty="0">
                <a:solidFill>
                  <a:srgbClr val="FFFFFF"/>
                </a:solidFill>
                <a:latin typeface="Arial MT"/>
                <a:cs typeface="Arial MT"/>
              </a:rPr>
              <a:t>various Machine Learning Models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?.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700">
              <a:latin typeface="Arial MT"/>
              <a:cs typeface="Arial MT"/>
            </a:endParaRPr>
          </a:p>
          <a:p>
            <a:pPr marL="12700" marR="5080">
              <a:lnSpc>
                <a:spcPct val="100099"/>
              </a:lnSpc>
            </a:pPr>
            <a:r>
              <a:rPr lang="en-US" sz="2700" spc="50" dirty="0">
                <a:solidFill>
                  <a:srgbClr val="FFFFFF"/>
                </a:solidFill>
              </a:rPr>
              <a:t>Random Forest Regressor and LSTM and Prophet.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Simplicity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ease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 MT"/>
                <a:cs typeface="Arial MT"/>
              </a:rPr>
              <a:t>implementation.Provides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clear </a:t>
            </a:r>
            <a:r>
              <a:rPr sz="2700" spc="95" dirty="0">
                <a:solidFill>
                  <a:srgbClr val="FFFFFF"/>
                </a:solidFill>
                <a:latin typeface="Arial MT"/>
                <a:cs typeface="Arial MT"/>
              </a:rPr>
              <a:t>understanding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independent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  <a:r>
              <a:rPr sz="2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Arial MT"/>
                <a:cs typeface="Arial MT"/>
              </a:rPr>
              <a:t>(e.g.,</a:t>
            </a:r>
            <a:r>
              <a:rPr sz="27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 MT"/>
                <a:cs typeface="Arial MT"/>
              </a:rPr>
              <a:t>time, </a:t>
            </a:r>
            <a:r>
              <a:rPr sz="2700" spc="70" dirty="0">
                <a:solidFill>
                  <a:srgbClr val="FFFFFF"/>
                </a:solidFill>
                <a:latin typeface="Arial MT"/>
                <a:cs typeface="Arial MT"/>
              </a:rPr>
              <a:t>historical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 prices) </a:t>
            </a:r>
            <a:r>
              <a:rPr sz="2700" spc="8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dependent</a:t>
            </a:r>
            <a:r>
              <a:rPr sz="2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Arial MT"/>
                <a:cs typeface="Arial MT"/>
              </a:rPr>
              <a:t>variable </a:t>
            </a:r>
            <a:r>
              <a:rPr sz="2700" spc="110" dirty="0">
                <a:solidFill>
                  <a:srgbClr val="FFFFFF"/>
                </a:solidFill>
                <a:latin typeface="Arial MT"/>
                <a:cs typeface="Arial MT"/>
              </a:rPr>
              <a:t>(future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sz="27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price).Suitable</a:t>
            </a:r>
            <a:r>
              <a:rPr sz="27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7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270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Arial MT"/>
                <a:cs typeface="Arial MT"/>
              </a:rPr>
              <a:t>exploration</a:t>
            </a:r>
            <a:r>
              <a:rPr sz="2700" spc="6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7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1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2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Arial MT"/>
                <a:cs typeface="Arial MT"/>
              </a:rPr>
              <a:t>models.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69167" y="19852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60" dirty="0"/>
              <a:t>Dataset</a:t>
            </a:r>
            <a:r>
              <a:rPr sz="6750" spc="254" dirty="0"/>
              <a:t> </a:t>
            </a:r>
            <a:r>
              <a:rPr sz="6750" spc="175" dirty="0"/>
              <a:t>Overview</a:t>
            </a:r>
            <a:endParaRPr sz="6750"/>
          </a:p>
        </p:txBody>
      </p:sp>
      <p:sp>
        <p:nvSpPr>
          <p:cNvPr id="12" name="object 12"/>
          <p:cNvSpPr txBox="1"/>
          <p:nvPr/>
        </p:nvSpPr>
        <p:spPr>
          <a:xfrm>
            <a:off x="8709977" y="2570561"/>
            <a:ext cx="8679180" cy="7182351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marL="12700" marR="70485">
              <a:lnSpc>
                <a:spcPct val="101200"/>
              </a:lnSpc>
              <a:spcBef>
                <a:spcPts val="80"/>
              </a:spcBef>
            </a:pPr>
            <a:r>
              <a:rPr lang="en-US" sz="2400" spc="65" dirty="0">
                <a:solidFill>
                  <a:srgbClr val="FFFFFF"/>
                </a:solidFill>
                <a:latin typeface="Arial MT"/>
                <a:cs typeface="Arial MT"/>
              </a:rPr>
              <a:t>Source: Various</a:t>
            </a:r>
            <a:r>
              <a:rPr lang="en-US"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70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lang="en-US"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1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lang="en-US"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95" dirty="0">
                <a:solidFill>
                  <a:srgbClr val="FFFFFF"/>
                </a:solidFill>
                <a:latin typeface="Arial MT"/>
                <a:cs typeface="Arial MT"/>
              </a:rPr>
              <a:t>sources from stock's datasets like </a:t>
            </a:r>
            <a:r>
              <a:rPr lang="en-US" sz="2400" spc="95" dirty="0">
                <a:solidFill>
                  <a:srgbClr val="FFFFFF"/>
                </a:solidFill>
                <a:latin typeface="Arial MT"/>
              </a:rPr>
              <a:t>N</a:t>
            </a:r>
            <a:r>
              <a:rPr lang="en-US" sz="2400" spc="95" dirty="0">
                <a:solidFill>
                  <a:srgbClr val="FFFFFF"/>
                </a:solidFill>
              </a:rPr>
              <a:t>etflix, Amazon, SONY, Nvidia.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marR="70485">
              <a:lnSpc>
                <a:spcPct val="101200"/>
              </a:lnSpc>
              <a:spcBef>
                <a:spcPts val="80"/>
              </a:spcBef>
            </a:pPr>
            <a:r>
              <a:rPr lang="en-US" sz="2400" spc="95" dirty="0">
                <a:solidFill>
                  <a:srgbClr val="FFFFFF"/>
                </a:solidFill>
              </a:rPr>
              <a:t>Link: </a:t>
            </a:r>
            <a:r>
              <a:rPr lang="en-US" sz="2400" spc="95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 Stock Data and Key Affiliated Companies</a:t>
            </a:r>
          </a:p>
          <a:p>
            <a:pPr>
              <a:spcBef>
                <a:spcPts val="245"/>
              </a:spcBef>
            </a:pPr>
            <a:endParaRPr lang="en-US" sz="2400" dirty="0">
              <a:solidFill>
                <a:srgbClr val="000000"/>
              </a:solidFill>
              <a:latin typeface="Arial MT"/>
              <a:cs typeface="Arial MT"/>
            </a:endParaRPr>
          </a:p>
          <a:p>
            <a:pPr marL="12700">
              <a:lnSpc>
                <a:spcPts val="3765"/>
              </a:lnSpc>
              <a:spcBef>
                <a:spcPts val="5"/>
              </a:spcBef>
            </a:pP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lang="en-US" sz="2400" spc="-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Variables:</a:t>
            </a:r>
            <a:endParaRPr lang="en-US" sz="2400" dirty="0">
              <a:latin typeface="Arial MT"/>
              <a:cs typeface="Arial MT"/>
            </a:endParaRPr>
          </a:p>
          <a:p>
            <a:pPr marL="12700" marR="3409950">
              <a:lnSpc>
                <a:spcPts val="3829"/>
              </a:lnSpc>
              <a:spcBef>
                <a:spcPts val="70"/>
              </a:spcBef>
            </a:pPr>
            <a:r>
              <a:rPr lang="en-US" sz="2400" spc="50" dirty="0">
                <a:solidFill>
                  <a:srgbClr val="FFFFFF"/>
                </a:solidFill>
                <a:latin typeface="Arial MT"/>
                <a:cs typeface="Arial MT"/>
              </a:rPr>
              <a:t>Date:</a:t>
            </a:r>
            <a:r>
              <a:rPr lang="en-US"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lang="en-US"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30" dirty="0">
                <a:solidFill>
                  <a:srgbClr val="FFFFFF"/>
                </a:solidFill>
                <a:latin typeface="Arial MT"/>
                <a:cs typeface="Arial MT"/>
              </a:rPr>
              <a:t>trading</a:t>
            </a:r>
            <a:r>
              <a:rPr lang="en-US"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-20" dirty="0">
                <a:solidFill>
                  <a:srgbClr val="FFFFFF"/>
                </a:solidFill>
                <a:latin typeface="Arial MT"/>
                <a:cs typeface="Arial MT"/>
              </a:rPr>
              <a:t>day. </a:t>
            </a:r>
            <a:endParaRPr lang="en-US" sz="2400" dirty="0">
              <a:solidFill>
                <a:srgbClr val="000000"/>
              </a:solidFill>
              <a:latin typeface="Arial MT"/>
              <a:cs typeface="Arial MT"/>
            </a:endParaRPr>
          </a:p>
          <a:p>
            <a:pPr marL="12700" marR="3409950">
              <a:lnSpc>
                <a:spcPts val="3829"/>
              </a:lnSpc>
              <a:spcBef>
                <a:spcPts val="70"/>
              </a:spcBef>
            </a:pPr>
            <a:r>
              <a:rPr lang="en-US" sz="2400" spc="70" dirty="0">
                <a:solidFill>
                  <a:srgbClr val="FFFFFF"/>
                </a:solidFill>
                <a:latin typeface="Arial MT"/>
                <a:cs typeface="Arial MT"/>
              </a:rPr>
              <a:t>Open:</a:t>
            </a:r>
            <a:r>
              <a:rPr lang="en-US"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r>
              <a:rPr lang="en-US"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2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lang="en-US"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50" dirty="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lang="en-US"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14" dirty="0">
                <a:solidFill>
                  <a:srgbClr val="FFFFFF"/>
                </a:solidFill>
                <a:latin typeface="Arial MT"/>
                <a:cs typeface="Arial MT"/>
              </a:rPr>
              <a:t>open </a:t>
            </a:r>
            <a:endParaRPr lang="en-US" sz="2400" dirty="0">
              <a:solidFill>
                <a:srgbClr val="000000"/>
              </a:solidFill>
              <a:latin typeface="Arial MT"/>
              <a:cs typeface="Arial MT"/>
            </a:endParaRPr>
          </a:p>
          <a:p>
            <a:pPr marL="12700" marR="3409950">
              <a:lnSpc>
                <a:spcPts val="3829"/>
              </a:lnSpc>
              <a:spcBef>
                <a:spcPts val="70"/>
              </a:spcBef>
            </a:pP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Close:</a:t>
            </a:r>
            <a:r>
              <a:rPr lang="en-US"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r>
              <a:rPr lang="en-US"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2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lang="en-US"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50" dirty="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lang="en-US"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close.</a:t>
            </a:r>
          </a:p>
          <a:p>
            <a:pPr marL="12700" marR="3409950">
              <a:lnSpc>
                <a:spcPts val="3829"/>
              </a:lnSpc>
              <a:spcBef>
                <a:spcPts val="70"/>
              </a:spcBef>
            </a:pPr>
            <a:r>
              <a:rPr lang="en-US" sz="2400" spc="-10" dirty="0" err="1">
                <a:solidFill>
                  <a:srgbClr val="FFFFFF"/>
                </a:solidFill>
              </a:rPr>
              <a:t>AdjClose</a:t>
            </a:r>
            <a:r>
              <a:rPr lang="en-US" sz="2400" spc="-10" dirty="0">
                <a:solidFill>
                  <a:srgbClr val="FFFFFF"/>
                </a:solidFill>
              </a:rPr>
              <a:t>: Price at market is adjacently close.</a:t>
            </a:r>
            <a:endParaRPr lang="en-US" sz="2400" dirty="0"/>
          </a:p>
          <a:p>
            <a:pPr marL="12700" marR="3409950">
              <a:lnSpc>
                <a:spcPts val="3829"/>
              </a:lnSpc>
              <a:spcBef>
                <a:spcPts val="70"/>
              </a:spcBef>
            </a:pPr>
            <a:r>
              <a:rPr lang="en-US" sz="2400" spc="-10" dirty="0">
                <a:solidFill>
                  <a:srgbClr val="FFFFFF"/>
                </a:solidFill>
              </a:rPr>
              <a:t>High: Price at market is high.</a:t>
            </a:r>
          </a:p>
          <a:p>
            <a:pPr marL="12700" marR="3409950">
              <a:lnSpc>
                <a:spcPts val="3829"/>
              </a:lnSpc>
              <a:spcBef>
                <a:spcPts val="70"/>
              </a:spcBef>
            </a:pPr>
            <a:r>
              <a:rPr lang="en-US" sz="2400" spc="-1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Low: Price at market is low.</a:t>
            </a:r>
            <a:endParaRPr lang="en-US" sz="2400" dirty="0"/>
          </a:p>
          <a:p>
            <a:pPr marL="12700">
              <a:lnSpc>
                <a:spcPts val="3679"/>
              </a:lnSpc>
            </a:pPr>
            <a:r>
              <a:rPr lang="en-US" sz="2400" spc="70" dirty="0">
                <a:solidFill>
                  <a:srgbClr val="FFFFFF"/>
                </a:solidFill>
                <a:latin typeface="Arial MT"/>
                <a:cs typeface="Arial MT"/>
              </a:rPr>
              <a:t>Volume:</a:t>
            </a:r>
            <a:r>
              <a:rPr lang="en-US"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6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lang="en-US"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50" dirty="0">
                <a:solidFill>
                  <a:srgbClr val="FFFFFF"/>
                </a:solidFill>
                <a:latin typeface="Arial MT"/>
                <a:cs typeface="Arial MT"/>
              </a:rPr>
              <a:t>shares</a:t>
            </a:r>
            <a:r>
              <a:rPr lang="en-US"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10" dirty="0">
                <a:solidFill>
                  <a:srgbClr val="FFFFFF"/>
                </a:solidFill>
                <a:latin typeface="Arial MT"/>
                <a:cs typeface="Arial MT"/>
              </a:rPr>
              <a:t>traded.</a:t>
            </a:r>
            <a:endParaRPr lang="en-US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lang="en-US" sz="2400" dirty="0">
              <a:latin typeface="Arial MT"/>
              <a:cs typeface="Arial MT"/>
            </a:endParaRPr>
          </a:p>
          <a:p>
            <a:pPr marL="12700" marR="5080">
              <a:lnSpc>
                <a:spcPct val="100200"/>
              </a:lnSpc>
            </a:pPr>
            <a:r>
              <a:rPr lang="en-US" sz="240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lang="en-US"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Records:The</a:t>
            </a:r>
            <a:r>
              <a:rPr lang="en-US"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90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lang="en-US"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85" dirty="0">
                <a:solidFill>
                  <a:srgbClr val="FFFFFF"/>
                </a:solidFill>
                <a:latin typeface="Arial MT"/>
                <a:cs typeface="Arial MT"/>
              </a:rPr>
              <a:t>contains </a:t>
            </a:r>
            <a:r>
              <a:rPr lang="en-US" sz="2400" spc="125" dirty="0">
                <a:solidFill>
                  <a:srgbClr val="FFFFFF"/>
                </a:solidFill>
                <a:latin typeface="Arial MT"/>
                <a:cs typeface="Arial MT"/>
              </a:rPr>
              <a:t>approximately more than</a:t>
            </a: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 5,000 </a:t>
            </a:r>
            <a:r>
              <a:rPr lang="en-US" sz="2400" spc="10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lang="en-US"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95" dirty="0">
                <a:solidFill>
                  <a:srgbClr val="FFFFFF"/>
                </a:solidFill>
                <a:latin typeface="Arial MT"/>
                <a:cs typeface="Arial MT"/>
              </a:rPr>
              <a:t>spanning over</a:t>
            </a:r>
            <a:r>
              <a:rPr lang="en-US"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several years.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03406" y="2095500"/>
            <a:ext cx="3502025" cy="95250"/>
          </a:xfrm>
          <a:custGeom>
            <a:avLst/>
            <a:gdLst/>
            <a:ahLst/>
            <a:cxnLst/>
            <a:rect l="l" t="t" r="r" b="b"/>
            <a:pathLst>
              <a:path w="3502025" h="95250">
                <a:moveTo>
                  <a:pt x="3501694" y="0"/>
                </a:moveTo>
                <a:lnTo>
                  <a:pt x="0" y="0"/>
                </a:lnTo>
                <a:lnTo>
                  <a:pt x="0" y="95250"/>
                </a:lnTo>
                <a:lnTo>
                  <a:pt x="3501694" y="95250"/>
                </a:lnTo>
                <a:lnTo>
                  <a:pt x="350169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64FA0E78-272B-7BCE-A479-4EE099F03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125" y="2055495"/>
            <a:ext cx="2105438" cy="2066925"/>
          </a:xfrm>
          <a:prstGeom prst="rect">
            <a:avLst/>
          </a:prstGeom>
        </p:spPr>
      </p:pic>
      <p:pic>
        <p:nvPicPr>
          <p:cNvPr id="18" name="Picture 17" descr="A black letter with a yellow smile&#10;&#10;Description automatically generated">
            <a:extLst>
              <a:ext uri="{FF2B5EF4-FFF2-40B4-BE49-F238E27FC236}">
                <a16:creationId xmlns:a16="http://schemas.microsoft.com/office/drawing/2014/main" id="{AA49C6AE-572B-A03A-1A3C-3114A0B0C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81152" y="3878531"/>
            <a:ext cx="2235790" cy="1815155"/>
          </a:xfrm>
          <a:prstGeom prst="rect">
            <a:avLst/>
          </a:prstGeom>
        </p:spPr>
      </p:pic>
      <p:pic>
        <p:nvPicPr>
          <p:cNvPr id="21" name="Picture 20" descr="A black letter and a white background&#10;&#10;Description automatically generated">
            <a:extLst>
              <a:ext uri="{FF2B5EF4-FFF2-40B4-BE49-F238E27FC236}">
                <a16:creationId xmlns:a16="http://schemas.microsoft.com/office/drawing/2014/main" id="{AF72CC4C-2C7E-A32C-CF32-51720EF2F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90149" y="6045330"/>
            <a:ext cx="4046815" cy="813423"/>
          </a:xfrm>
          <a:prstGeom prst="rect">
            <a:avLst/>
          </a:prstGeom>
        </p:spPr>
      </p:pic>
      <p:pic>
        <p:nvPicPr>
          <p:cNvPr id="24" name="Picture 23" descr="A green and silver logo&#10;&#10;Description automatically generated">
            <a:extLst>
              <a:ext uri="{FF2B5EF4-FFF2-40B4-BE49-F238E27FC236}">
                <a16:creationId xmlns:a16="http://schemas.microsoft.com/office/drawing/2014/main" id="{DD5FDE44-35C6-A60A-B74D-56AFB269F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008658" y="3624132"/>
            <a:ext cx="2848672" cy="20801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Tools</a:t>
            </a:r>
            <a:r>
              <a:rPr spc="170" dirty="0"/>
              <a:t> </a:t>
            </a:r>
            <a:r>
              <a:rPr spc="229" dirty="0"/>
              <a:t>and</a:t>
            </a:r>
            <a:r>
              <a:rPr spc="40" dirty="0"/>
              <a:t> </a:t>
            </a:r>
            <a:r>
              <a:rPr spc="145" dirty="0"/>
              <a:t>Technologies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49884" y="2433865"/>
            <a:ext cx="7879080" cy="783701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12700" marR="334645">
              <a:lnSpc>
                <a:spcPct val="100600"/>
              </a:lnSpc>
              <a:spcBef>
                <a:spcPts val="90"/>
              </a:spcBef>
            </a:pPr>
            <a:r>
              <a:rPr sz="2800" spc="110" dirty="0">
                <a:solidFill>
                  <a:srgbClr val="FFFFFF"/>
                </a:solidFill>
                <a:latin typeface="Arial MT"/>
                <a:cs typeface="Arial MT"/>
              </a:rPr>
              <a:t>Programming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Language:Python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chosen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55" dirty="0">
                <a:solidFill>
                  <a:srgbClr val="FFFFFF"/>
                </a:solidFill>
                <a:latin typeface="Arial MT"/>
                <a:cs typeface="Arial MT"/>
              </a:rPr>
              <a:t>robust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 MT"/>
                <a:cs typeface="Arial MT"/>
              </a:rPr>
              <a:t>manipulation </a:t>
            </a:r>
            <a:r>
              <a:rPr sz="2800" spc="12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machine-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libraries.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Libraries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Used:</a:t>
            </a:r>
            <a:endParaRPr sz="2800" dirty="0">
              <a:latin typeface="Arial MT"/>
              <a:cs typeface="Arial MT"/>
            </a:endParaRPr>
          </a:p>
          <a:p>
            <a:pPr marL="12700" marR="161925">
              <a:lnSpc>
                <a:spcPct val="100600"/>
              </a:lnSpc>
              <a:spcBef>
                <a:spcPts val="35"/>
              </a:spcBef>
            </a:pP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pandas: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manipulation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analysis. </a:t>
            </a:r>
            <a:endParaRPr lang="en-US" sz="2800" dirty="0">
              <a:solidFill>
                <a:srgbClr val="000000"/>
              </a:solidFill>
              <a:latin typeface="Arial MT"/>
              <a:cs typeface="Arial MT"/>
            </a:endParaRPr>
          </a:p>
          <a:p>
            <a:pPr marL="12700" marR="161925">
              <a:lnSpc>
                <a:spcPct val="100600"/>
              </a:lnSpc>
              <a:spcBef>
                <a:spcPts val="35"/>
              </a:spcBef>
            </a:pP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NumPy: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Numerical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computations. </a:t>
            </a:r>
            <a:endParaRPr lang="en-US" sz="2800">
              <a:solidFill>
                <a:srgbClr val="000000"/>
              </a:solidFill>
              <a:latin typeface="Arial MT"/>
              <a:cs typeface="Arial MT"/>
            </a:endParaRPr>
          </a:p>
          <a:p>
            <a:pPr marL="12700" marR="161925">
              <a:lnSpc>
                <a:spcPct val="100600"/>
              </a:lnSpc>
              <a:spcBef>
                <a:spcPts val="35"/>
              </a:spcBef>
            </a:pPr>
            <a:r>
              <a:rPr lang="en-US" sz="2800" spc="135" dirty="0">
                <a:solidFill>
                  <a:srgbClr val="FFFFFF"/>
                </a:solidFill>
                <a:latin typeface="Arial MT"/>
                <a:cs typeface="Arial MT"/>
              </a:rPr>
              <a:t>Matplotlib and </a:t>
            </a:r>
            <a:r>
              <a:rPr lang="en-US" sz="2800" spc="135" dirty="0" err="1">
                <a:solidFill>
                  <a:srgbClr val="FFFFFF"/>
                </a:solidFill>
                <a:latin typeface="Arial MT"/>
                <a:cs typeface="Arial MT"/>
              </a:rPr>
              <a:t>mplfinance</a:t>
            </a:r>
            <a:r>
              <a:rPr sz="2800" spc="13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r>
              <a:rPr lang="en-US" sz="2800" spc="55" dirty="0">
                <a:solidFill>
                  <a:srgbClr val="FFFFFF"/>
                </a:solidFill>
                <a:latin typeface="Arial MT"/>
                <a:cs typeface="Arial MT"/>
              </a:rPr>
              <a:t>(candle stick graph).</a:t>
            </a:r>
            <a:endParaRPr sz="2800">
              <a:latin typeface="Arial MT"/>
              <a:cs typeface="Arial MT"/>
            </a:endParaRPr>
          </a:p>
          <a:p>
            <a:pPr marL="12700" marR="994410">
              <a:lnSpc>
                <a:spcPts val="3900"/>
              </a:lnSpc>
              <a:spcBef>
                <a:spcPts val="65"/>
              </a:spcBef>
            </a:pP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scikit-</a:t>
            </a:r>
            <a:r>
              <a:rPr sz="2800" spc="80" dirty="0">
                <a:solidFill>
                  <a:srgbClr val="FFFFFF"/>
                </a:solidFill>
                <a:latin typeface="Arial MT"/>
                <a:cs typeface="Arial MT"/>
              </a:rPr>
              <a:t>learn: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lang="en-US" sz="2800" spc="65" dirty="0">
                <a:solidFill>
                  <a:srgbClr val="FFFFFF"/>
                </a:solidFill>
                <a:latin typeface="Arial MT"/>
                <a:cs typeface="Arial MT"/>
              </a:rPr>
              <a:t>a Machine Learning Model</a:t>
            </a: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).</a:t>
            </a:r>
          </a:p>
          <a:p>
            <a:pPr marL="12700" marR="994410">
              <a:lnSpc>
                <a:spcPts val="3900"/>
              </a:lnSpc>
              <a:spcBef>
                <a:spcPts val="65"/>
              </a:spcBef>
            </a:pPr>
            <a:r>
              <a:rPr lang="en-US" sz="2800" spc="70" dirty="0" err="1">
                <a:solidFill>
                  <a:srgbClr val="FFFFFF"/>
                </a:solidFill>
                <a:latin typeface="Arial MT"/>
                <a:cs typeface="Arial MT"/>
              </a:rPr>
              <a:t>Tensorflow</a:t>
            </a:r>
            <a:r>
              <a:rPr lang="en-US" sz="2800" spc="70" dirty="0">
                <a:solidFill>
                  <a:srgbClr val="FFFFFF"/>
                </a:solidFill>
                <a:latin typeface="Arial MT"/>
                <a:cs typeface="Arial MT"/>
              </a:rPr>
              <a:t>: LSTM model</a:t>
            </a:r>
          </a:p>
          <a:p>
            <a:pPr marL="12700" marR="994410">
              <a:lnSpc>
                <a:spcPts val="3900"/>
              </a:lnSpc>
              <a:spcBef>
                <a:spcPts val="65"/>
              </a:spcBef>
            </a:pPr>
            <a:r>
              <a:rPr lang="en-US" sz="2800" spc="70" dirty="0">
                <a:solidFill>
                  <a:srgbClr val="FFFFFF"/>
                </a:solidFill>
                <a:latin typeface="Arial MT"/>
                <a:cs typeface="Arial MT"/>
              </a:rPr>
              <a:t>And various other ML models.</a:t>
            </a:r>
          </a:p>
          <a:p>
            <a:pPr marL="12700">
              <a:lnSpc>
                <a:spcPct val="100000"/>
              </a:lnSpc>
              <a:spcBef>
                <a:spcPts val="3670"/>
              </a:spcBef>
            </a:pP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Environment:</a:t>
            </a:r>
            <a:endParaRPr sz="2800" dirty="0">
              <a:latin typeface="Arial MT"/>
              <a:cs typeface="Arial MT"/>
            </a:endParaRPr>
          </a:p>
          <a:p>
            <a:pPr marL="12700" marR="5080">
              <a:lnSpc>
                <a:spcPts val="3829"/>
              </a:lnSpc>
              <a:spcBef>
                <a:spcPts val="17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Jupyter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 MT"/>
                <a:cs typeface="Arial MT"/>
              </a:rPr>
              <a:t>Notebook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its </a:t>
            </a:r>
            <a:r>
              <a:rPr sz="2800" spc="110" dirty="0">
                <a:solidFill>
                  <a:srgbClr val="FFFFFF"/>
                </a:solidFill>
                <a:latin typeface="Arial MT"/>
                <a:cs typeface="Arial MT"/>
              </a:rPr>
              <a:t>interactivity</a:t>
            </a:r>
            <a:r>
              <a:rPr sz="28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r>
              <a:rPr sz="2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capabilities.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23943" y="2069706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 descr="A yellow and blue snake with gears&#10;&#10;Description automatically generated">
            <a:extLst>
              <a:ext uri="{FF2B5EF4-FFF2-40B4-BE49-F238E27FC236}">
                <a16:creationId xmlns:a16="http://schemas.microsoft.com/office/drawing/2014/main" id="{BD361BEE-C638-5527-865C-4A516DB50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263" y="3397791"/>
            <a:ext cx="7053126" cy="3462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938" y="1908994"/>
            <a:ext cx="10053955" cy="8216865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6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Preprocessing: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600">
              <a:latin typeface="Arial MT"/>
              <a:cs typeface="Arial MT"/>
            </a:endParaRPr>
          </a:p>
          <a:p>
            <a:pPr marL="12700" marR="622935">
              <a:lnSpc>
                <a:spcPct val="103400"/>
              </a:lnSpc>
            </a:pPr>
            <a:r>
              <a:rPr lang="en-US" sz="2600" spc="100" dirty="0">
                <a:solidFill>
                  <a:srgbClr val="FFFFFF"/>
                </a:solidFill>
                <a:latin typeface="Arial MT"/>
                <a:cs typeface="Arial MT"/>
              </a:rPr>
              <a:t>Identified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handled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values </a:t>
            </a:r>
            <a:r>
              <a:rPr sz="2600" spc="8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Arial MT"/>
                <a:cs typeface="Arial MT"/>
              </a:rPr>
              <a:t>interpolation. </a:t>
            </a:r>
            <a:r>
              <a:rPr sz="2600" spc="95" dirty="0">
                <a:solidFill>
                  <a:srgbClr val="FFFFFF"/>
                </a:solidFill>
                <a:latin typeface="Arial MT"/>
                <a:cs typeface="Arial MT"/>
              </a:rPr>
              <a:t>Normalized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consistent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scaling.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70" dirty="0">
                <a:solidFill>
                  <a:srgbClr val="FFFFFF"/>
                </a:solidFill>
                <a:latin typeface="Arial MT"/>
                <a:cs typeface="Arial MT"/>
              </a:rPr>
              <a:t>Splitting</a:t>
            </a:r>
            <a:r>
              <a:rPr sz="2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Data:</a:t>
            </a:r>
            <a:endParaRPr sz="2600">
              <a:latin typeface="Arial MT"/>
              <a:cs typeface="Arial MT"/>
            </a:endParaRPr>
          </a:p>
          <a:p>
            <a:pPr marL="12700" marR="442595">
              <a:lnSpc>
                <a:spcPts val="3150"/>
              </a:lnSpc>
              <a:spcBef>
                <a:spcPts val="110"/>
              </a:spcBef>
            </a:pP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Divided</a:t>
            </a:r>
            <a:r>
              <a:rPr sz="2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80%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20%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Arial MT"/>
                <a:cs typeface="Arial MT"/>
              </a:rPr>
              <a:t>subsets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Arial MT"/>
                <a:cs typeface="Arial MT"/>
              </a:rPr>
              <a:t>evaluate </a:t>
            </a:r>
            <a:r>
              <a:rPr sz="2600" spc="1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8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(EDA):</a:t>
            </a:r>
            <a:endParaRPr sz="2600">
              <a:latin typeface="Arial MT"/>
              <a:cs typeface="Arial MT"/>
            </a:endParaRPr>
          </a:p>
          <a:p>
            <a:pPr marL="99060">
              <a:spcBef>
                <a:spcPts val="3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Visualized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lang="en-US" sz="2600" spc="65" dirty="0">
                <a:solidFill>
                  <a:srgbClr val="FFFFFF"/>
                </a:solidFill>
                <a:latin typeface="Arial MT"/>
                <a:cs typeface="Arial MT"/>
              </a:rPr>
              <a:t>, Scatterplot, </a:t>
            </a:r>
            <a:r>
              <a:rPr lang="en-US" sz="2600" spc="65" dirty="0" err="1">
                <a:solidFill>
                  <a:srgbClr val="FFFFFF"/>
                </a:solidFill>
                <a:latin typeface="Arial MT"/>
                <a:cs typeface="Arial MT"/>
              </a:rPr>
              <a:t>Pairplot</a:t>
            </a:r>
            <a:r>
              <a:rPr lang="en-US" sz="2600" spc="65" dirty="0">
                <a:solidFill>
                  <a:srgbClr val="FFFFFF"/>
                </a:solidFill>
                <a:latin typeface="Arial MT"/>
                <a:cs typeface="Arial MT"/>
              </a:rPr>
              <a:t> and Candlestick graph </a:t>
            </a:r>
            <a:r>
              <a:rPr sz="2600" spc="6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Analyzed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6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Arial MT"/>
                <a:cs typeface="Arial MT"/>
              </a:rPr>
              <a:t>relationships.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2600">
              <a:latin typeface="Arial MT"/>
              <a:cs typeface="Arial MT"/>
            </a:endParaRPr>
          </a:p>
          <a:p>
            <a:pPr marL="12700"/>
            <a:r>
              <a:rPr lang="en-US" sz="2600" spc="60" dirty="0">
                <a:solidFill>
                  <a:srgbClr val="FFFFFF"/>
                </a:solidFill>
                <a:latin typeface="Arial MT"/>
                <a:cs typeface="Arial MT"/>
              </a:rPr>
              <a:t>Machine Learning Models</a:t>
            </a:r>
            <a:r>
              <a:rPr sz="26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Arial MT"/>
                <a:cs typeface="Arial MT"/>
              </a:rPr>
              <a:t>Implementation:</a:t>
            </a:r>
            <a:endParaRPr sz="2600">
              <a:latin typeface="Arial MT"/>
              <a:cs typeface="Arial MT"/>
            </a:endParaRPr>
          </a:p>
          <a:p>
            <a:pPr marL="12700" marR="5080">
              <a:lnSpc>
                <a:spcPts val="3150"/>
              </a:lnSpc>
              <a:spcBef>
                <a:spcPts val="110"/>
              </a:spcBef>
            </a:pPr>
            <a:r>
              <a:rPr sz="2600" spc="90" dirty="0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Arial MT"/>
                <a:cs typeface="Arial MT"/>
              </a:rPr>
              <a:t>independent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(time)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Arial MT"/>
                <a:cs typeface="Arial MT"/>
              </a:rPr>
              <a:t>dependent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variable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(stock</a:t>
            </a:r>
            <a:r>
              <a:rPr sz="260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price).</a:t>
            </a:r>
            <a:endParaRPr sz="2600">
              <a:latin typeface="Arial MT"/>
              <a:cs typeface="Arial MT"/>
            </a:endParaRPr>
          </a:p>
          <a:p>
            <a:pPr marL="12700" marR="3014345">
              <a:lnSpc>
                <a:spcPts val="3150"/>
              </a:lnSpc>
            </a:pPr>
            <a:r>
              <a:rPr sz="2600" spc="65" dirty="0">
                <a:solidFill>
                  <a:srgbClr val="FFFFFF"/>
                </a:solidFill>
                <a:latin typeface="Arial MT"/>
                <a:cs typeface="Arial MT"/>
              </a:rPr>
              <a:t>Trained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Arial MT"/>
                <a:cs typeface="Arial MT"/>
              </a:rPr>
              <a:t>dataset. </a:t>
            </a:r>
            <a:r>
              <a:rPr sz="2600" spc="70" dirty="0">
                <a:solidFill>
                  <a:srgbClr val="FFFFFF"/>
                </a:solidFill>
                <a:latin typeface="Arial MT"/>
                <a:cs typeface="Arial MT"/>
              </a:rPr>
              <a:t>Predicted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 MT"/>
                <a:cs typeface="Arial MT"/>
              </a:rPr>
              <a:t>prices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1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r>
              <a:rPr sz="2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lang="en-US" sz="2600" spc="50" dirty="0">
                <a:solidFill>
                  <a:srgbClr val="FFFFFF"/>
                </a:solidFill>
                <a:latin typeface="Arial MT"/>
                <a:cs typeface="Arial MT"/>
              </a:rPr>
              <a:t> using various ML models.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150" y="328193"/>
            <a:ext cx="5518785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b="1" spc="110" dirty="0">
                <a:latin typeface="Cambria"/>
                <a:cs typeface="Cambria"/>
              </a:rPr>
              <a:t>Methodology</a:t>
            </a:r>
            <a:endParaRPr sz="69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198890" y="20189"/>
            <a:ext cx="8392160" cy="10288270"/>
            <a:chOff x="9895992" y="0"/>
            <a:chExt cx="8392160" cy="10288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8339" y="0"/>
              <a:ext cx="5563870" cy="100947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5992" y="0"/>
              <a:ext cx="8392007" cy="1028776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474203" y="1502384"/>
            <a:ext cx="3477895" cy="125095"/>
          </a:xfrm>
          <a:custGeom>
            <a:avLst/>
            <a:gdLst/>
            <a:ahLst/>
            <a:cxnLst/>
            <a:rect l="l" t="t" r="r" b="b"/>
            <a:pathLst>
              <a:path w="3477895" h="125094">
                <a:moveTo>
                  <a:pt x="3477310" y="95250"/>
                </a:moveTo>
                <a:lnTo>
                  <a:pt x="3476510" y="0"/>
                </a:lnTo>
                <a:lnTo>
                  <a:pt x="0" y="29311"/>
                </a:lnTo>
                <a:lnTo>
                  <a:pt x="812" y="124561"/>
                </a:lnTo>
                <a:lnTo>
                  <a:pt x="3477310" y="9525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 anchor="t"/>
            <a:lstStyle/>
            <a:p>
              <a:r>
                <a:rPr lang="en-US" dirty="0" err="1"/>
                <a:t>RFrff</a:t>
              </a:r>
              <a:endParaRPr dirty="0" err="1"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16190"/>
            <a:ext cx="5814060" cy="1478610"/>
          </a:xfrm>
          <a:prstGeom prst="rect">
            <a:avLst/>
          </a:prstGeom>
        </p:spPr>
        <p:txBody>
          <a:bodyPr vert="horz" wrap="square" lIns="0" tIns="143510" rIns="0" bIns="0" rtlCol="0" anchor="t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1130"/>
              </a:spcBef>
            </a:pPr>
            <a:r>
              <a:rPr lang="en-US" sz="5150" spc="200" dirty="0"/>
              <a:t>Machine Learning</a:t>
            </a:r>
            <a:r>
              <a:rPr lang="en-US" sz="5150" spc="145" dirty="0"/>
              <a:t> </a:t>
            </a:r>
            <a:r>
              <a:rPr lang="en-US" sz="5150" spc="229" dirty="0"/>
              <a:t>Models Used:</a:t>
            </a:r>
            <a:endParaRPr sz="5150" dirty="0"/>
          </a:p>
        </p:txBody>
      </p:sp>
      <p:sp>
        <p:nvSpPr>
          <p:cNvPr id="13" name="object 13"/>
          <p:cNvSpPr txBox="1"/>
          <p:nvPr/>
        </p:nvSpPr>
        <p:spPr>
          <a:xfrm>
            <a:off x="9142942" y="3885426"/>
            <a:ext cx="8554448" cy="3448370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698500" indent="-685800">
              <a:spcBef>
                <a:spcPts val="140"/>
              </a:spcBef>
              <a:buFont typeface="Arial"/>
              <a:buChar char="•"/>
            </a:pPr>
            <a:r>
              <a:rPr lang="en-US" sz="5400" spc="114" dirty="0">
                <a:solidFill>
                  <a:srgbClr val="FFFFFF"/>
                </a:solidFill>
                <a:latin typeface="Arial MT"/>
              </a:rPr>
              <a:t>Random Forest </a:t>
            </a:r>
            <a:r>
              <a:rPr lang="en-US" sz="5400" spc="114">
                <a:solidFill>
                  <a:srgbClr val="FFFFFF"/>
                </a:solidFill>
                <a:latin typeface="Arial MT"/>
              </a:rPr>
              <a:t>Regressor </a:t>
            </a:r>
            <a:endParaRPr lang="en-US" sz="5400"/>
          </a:p>
          <a:p>
            <a:pPr marL="698500" indent="-685800">
              <a:spcBef>
                <a:spcPts val="140"/>
              </a:spcBef>
              <a:buFont typeface="Arial"/>
              <a:buChar char="•"/>
            </a:pPr>
            <a:r>
              <a:rPr lang="en-US" sz="5400" spc="114">
                <a:solidFill>
                  <a:srgbClr val="FFFFFF"/>
                </a:solidFill>
                <a:latin typeface="Arial MT"/>
              </a:rPr>
              <a:t>LSTM</a:t>
            </a:r>
            <a:endParaRPr lang="en-US" sz="5400">
              <a:solidFill>
                <a:srgbClr val="000000"/>
              </a:solidFill>
            </a:endParaRPr>
          </a:p>
          <a:p>
            <a:pPr marL="698500" indent="-685800">
              <a:spcBef>
                <a:spcPts val="140"/>
              </a:spcBef>
              <a:buFont typeface="Arial"/>
              <a:buChar char="•"/>
            </a:pPr>
            <a:r>
              <a:rPr lang="en-US" sz="5400" spc="114" dirty="0">
                <a:solidFill>
                  <a:srgbClr val="FFFFFF"/>
                </a:solidFill>
                <a:latin typeface="Arial MT"/>
              </a:rPr>
              <a:t>Prophet</a:t>
            </a:r>
            <a:endParaRPr lang="en-US" sz="5400" dirty="0"/>
          </a:p>
        </p:txBody>
      </p:sp>
      <p:sp>
        <p:nvSpPr>
          <p:cNvPr id="14" name="object 14"/>
          <p:cNvSpPr/>
          <p:nvPr/>
        </p:nvSpPr>
        <p:spPr>
          <a:xfrm>
            <a:off x="9499930" y="267127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 descr="A person holding a touch screen&#10;&#10;Description automatically generated">
            <a:extLst>
              <a:ext uri="{FF2B5EF4-FFF2-40B4-BE49-F238E27FC236}">
                <a16:creationId xmlns:a16="http://schemas.microsoft.com/office/drawing/2014/main" id="{3C7C2131-5AB8-5890-A5E2-76F9E9210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9" t="-1623" r="268" b="1091"/>
          <a:stretch/>
        </p:blipFill>
        <p:spPr>
          <a:xfrm>
            <a:off x="2739994" y="3156454"/>
            <a:ext cx="4821352" cy="3461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62302" y="285889"/>
            <a:ext cx="2524760" cy="9283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900" spc="150" dirty="0"/>
              <a:t>Results</a:t>
            </a:r>
            <a:endParaRPr sz="5900"/>
          </a:p>
        </p:txBody>
      </p:sp>
      <p:sp>
        <p:nvSpPr>
          <p:cNvPr id="12" name="object 12"/>
          <p:cNvSpPr txBox="1"/>
          <p:nvPr/>
        </p:nvSpPr>
        <p:spPr>
          <a:xfrm>
            <a:off x="8578227" y="1969331"/>
            <a:ext cx="9098915" cy="7177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spc="60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3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Arial MT"/>
                <a:cs typeface="Arial MT"/>
              </a:rPr>
              <a:t>Metrics: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3600">
              <a:latin typeface="Arial MT"/>
              <a:cs typeface="Arial MT"/>
            </a:endParaRPr>
          </a:p>
          <a:p>
            <a:pPr marL="12700" marR="1590675">
              <a:lnSpc>
                <a:spcPct val="100699"/>
              </a:lnSpc>
            </a:pPr>
            <a:r>
              <a:rPr sz="3600" spc="-254" dirty="0">
                <a:solidFill>
                  <a:srgbClr val="FFFFFF"/>
                </a:solidFill>
                <a:latin typeface="Arial MT"/>
                <a:cs typeface="Arial MT"/>
              </a:rPr>
              <a:t>RMSE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(Root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Mean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Arial MT"/>
                <a:cs typeface="Arial MT"/>
              </a:rPr>
              <a:t>Squared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 MT"/>
                <a:cs typeface="Arial MT"/>
              </a:rPr>
              <a:t>Error): </a:t>
            </a:r>
            <a:r>
              <a:rPr sz="3600" spc="65" dirty="0">
                <a:solidFill>
                  <a:srgbClr val="FFFFFF"/>
                </a:solidFill>
                <a:latin typeface="Arial MT"/>
                <a:cs typeface="Arial MT"/>
              </a:rPr>
              <a:t>Measures</a:t>
            </a:r>
            <a:r>
              <a:rPr sz="3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prediction</a:t>
            </a:r>
            <a:r>
              <a:rPr sz="3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accuracy</a:t>
            </a:r>
            <a:r>
              <a:rPr sz="3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quantifying</a:t>
            </a:r>
            <a:r>
              <a:rPr sz="3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difference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between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predicted</a:t>
            </a:r>
            <a:r>
              <a:rPr sz="3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3600">
              <a:latin typeface="Arial MT"/>
              <a:cs typeface="Arial MT"/>
            </a:endParaRPr>
          </a:p>
          <a:p>
            <a:pPr marL="12700" marR="911860">
              <a:lnSpc>
                <a:spcPct val="100699"/>
              </a:lnSpc>
            </a:pPr>
            <a:r>
              <a:rPr sz="3600" spc="-229" dirty="0">
                <a:solidFill>
                  <a:srgbClr val="FFFFFF"/>
                </a:solidFill>
                <a:latin typeface="Arial MT"/>
                <a:cs typeface="Arial MT"/>
              </a:rPr>
              <a:t>R-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squared: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Arial MT"/>
                <a:cs typeface="Arial MT"/>
              </a:rPr>
              <a:t>Indicates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95" dirty="0">
                <a:solidFill>
                  <a:srgbClr val="FFFFFF"/>
                </a:solidFill>
                <a:latin typeface="Arial MT"/>
                <a:cs typeface="Arial MT"/>
              </a:rPr>
              <a:t>proportion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3600" spc="60" dirty="0">
                <a:solidFill>
                  <a:srgbClr val="FFFFFF"/>
                </a:solidFill>
                <a:latin typeface="Arial MT"/>
                <a:cs typeface="Arial MT"/>
              </a:rPr>
              <a:t>variance</a:t>
            </a:r>
            <a:r>
              <a:rPr sz="3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explained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3600">
              <a:latin typeface="Arial MT"/>
              <a:cs typeface="Arial MT"/>
            </a:endParaRPr>
          </a:p>
          <a:p>
            <a:pPr marL="12700" marR="5080">
              <a:lnSpc>
                <a:spcPct val="99800"/>
              </a:lnSpc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Arial MT"/>
                <a:cs typeface="Arial MT"/>
              </a:rPr>
              <a:t>Comparison:Graphs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predicted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0" dirty="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sz="3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sz="3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Arial MT"/>
                <a:cs typeface="Arial MT"/>
              </a:rPr>
              <a:t>prices,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highlighting</a:t>
            </a:r>
            <a:r>
              <a:rPr sz="36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model's</a:t>
            </a:r>
            <a:r>
              <a:rPr sz="36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performance.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81567" y="1584331"/>
            <a:ext cx="4653280" cy="127635"/>
          </a:xfrm>
          <a:custGeom>
            <a:avLst/>
            <a:gdLst/>
            <a:ahLst/>
            <a:cxnLst/>
            <a:rect l="l" t="t" r="r" b="b"/>
            <a:pathLst>
              <a:path w="4653280" h="127635">
                <a:moveTo>
                  <a:pt x="4652860" y="0"/>
                </a:moveTo>
                <a:lnTo>
                  <a:pt x="0" y="0"/>
                </a:lnTo>
                <a:lnTo>
                  <a:pt x="0" y="127476"/>
                </a:lnTo>
                <a:lnTo>
                  <a:pt x="4652860" y="127476"/>
                </a:lnTo>
                <a:lnTo>
                  <a:pt x="46528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20189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019659" y="1990801"/>
            <a:ext cx="3493135" cy="699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135" dirty="0"/>
              <a:t>Key</a:t>
            </a:r>
            <a:r>
              <a:rPr sz="4400" spc="50" dirty="0"/>
              <a:t> </a:t>
            </a:r>
            <a:r>
              <a:rPr sz="4400" spc="130" dirty="0"/>
              <a:t>Findings: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1705552" y="3404921"/>
            <a:ext cx="6320790" cy="647933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808355">
              <a:spcBef>
                <a:spcPts val="105"/>
              </a:spcBef>
            </a:pPr>
            <a:r>
              <a:rPr lang="en-US" sz="3200" spc="105" dirty="0">
                <a:solidFill>
                  <a:srgbClr val="FFFFFF"/>
                </a:solidFill>
                <a:latin typeface="Arial MT"/>
              </a:rPr>
              <a:t>Mean Squared Error for </a:t>
            </a:r>
            <a:r>
              <a:rPr lang="en-US" sz="3200" spc="105" dirty="0" err="1">
                <a:solidFill>
                  <a:srgbClr val="FFFFFF"/>
                </a:solidFill>
                <a:latin typeface="Arial MT"/>
              </a:rPr>
              <a:t>RandomForestClassifier</a:t>
            </a:r>
            <a:r>
              <a:rPr lang="en-US" sz="3200" spc="105" dirty="0">
                <a:solidFill>
                  <a:srgbClr val="FFFFFF"/>
                </a:solidFill>
                <a:latin typeface="Arial MT"/>
              </a:rPr>
              <a:t> Model:  0.01761911246102543</a:t>
            </a: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3200" dirty="0">
              <a:latin typeface="Arial MT"/>
              <a:cs typeface="Arial MT"/>
            </a:endParaRPr>
          </a:p>
          <a:p>
            <a:pPr marL="12700" marR="5080"/>
            <a:r>
              <a:rPr lang="en-US" sz="3200" spc="105" dirty="0">
                <a:solidFill>
                  <a:srgbClr val="FFFFFF"/>
                </a:solidFill>
                <a:latin typeface="Arial MT"/>
              </a:rPr>
              <a:t>Mean Squared Error for LSTM Model:  0.002142414698274324</a:t>
            </a:r>
            <a:endParaRPr sz="3200" spc="105" dirty="0">
              <a:solidFill>
                <a:srgbClr val="FFFFFF"/>
              </a:solidFill>
              <a:latin typeface="Arial MT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3200" dirty="0">
              <a:latin typeface="Arial MT"/>
              <a:cs typeface="Arial MT"/>
            </a:endParaRPr>
          </a:p>
          <a:p>
            <a:pPr marL="12700" marR="113030">
              <a:spcBef>
                <a:spcPts val="5"/>
              </a:spcBef>
            </a:pPr>
            <a:r>
              <a:rPr sz="3200" spc="110" dirty="0">
                <a:solidFill>
                  <a:srgbClr val="FFFFFF"/>
                </a:solidFill>
                <a:latin typeface="Arial MT"/>
                <a:cs typeface="Arial MT"/>
              </a:rPr>
              <a:t>Limitations</a:t>
            </a:r>
            <a:r>
              <a:rPr sz="3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3200" spc="114" dirty="0">
                <a:solidFill>
                  <a:srgbClr val="FFFFFF"/>
                </a:solidFill>
                <a:latin typeface="Arial MT"/>
                <a:cs typeface="Arial MT"/>
              </a:rPr>
              <a:t>computational costs and overfitting for Random Forest Regressor and complexity increase for LSTM model.</a:t>
            </a:r>
            <a:endParaRPr sz="3200" spc="5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83070" y="287873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1164</Words>
  <Application>Microsoft Office PowerPoint</Application>
  <PresentationFormat>Custom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Arial MT</vt:lpstr>
      <vt:lpstr>Calibri</vt:lpstr>
      <vt:lpstr>Cambria</vt:lpstr>
      <vt:lpstr>Office Theme</vt:lpstr>
      <vt:lpstr>Netflix Stock Price Prediction and Trend Analysis Using LSTM and Prophet</vt:lpstr>
      <vt:lpstr>Introduction to Stock Price Prediction</vt:lpstr>
      <vt:lpstr>Literature Review</vt:lpstr>
      <vt:lpstr>Dataset Overview</vt:lpstr>
      <vt:lpstr>Tools and Technologies</vt:lpstr>
      <vt:lpstr>Methodology</vt:lpstr>
      <vt:lpstr>Machine Learning Models Used:</vt:lpstr>
      <vt:lpstr>Results</vt:lpstr>
      <vt:lpstr>Key Findings:</vt:lpstr>
      <vt:lpstr>Challenges Faced</vt:lpstr>
      <vt:lpstr>Conclusion</vt:lpstr>
      <vt:lpstr>Future Trends in Stock Prediction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Illiyaz Khan</cp:lastModifiedBy>
  <cp:revision>344</cp:revision>
  <dcterms:created xsi:type="dcterms:W3CDTF">2025-01-05T19:27:16Z</dcterms:created>
  <dcterms:modified xsi:type="dcterms:W3CDTF">2025-01-06T02:50:43Z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2025-01-05T00:00:00Z</vt:filetime>
  </property>
  <property fmtid="{D5CDD505-2E9C-101B-9397-08002B2CF9AE}" pid="5" name="Producer">
    <vt:lpwstr>GPL Ghostscript 10.04.0</vt:lpwstr>
  </property>
</Properties>
</file>